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8"/>
  </p:notesMasterIdLst>
  <p:sldIdLst>
    <p:sldId id="282" r:id="rId2"/>
    <p:sldId id="257" r:id="rId3"/>
    <p:sldId id="258" r:id="rId4"/>
    <p:sldId id="260" r:id="rId5"/>
    <p:sldId id="261" r:id="rId6"/>
    <p:sldId id="262" r:id="rId7"/>
    <p:sldId id="259" r:id="rId8"/>
    <p:sldId id="263" r:id="rId9"/>
    <p:sldId id="267" r:id="rId10"/>
    <p:sldId id="264" r:id="rId11"/>
    <p:sldId id="265" r:id="rId12"/>
    <p:sldId id="266"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880" autoAdjust="0"/>
  </p:normalViewPr>
  <p:slideViewPr>
    <p:cSldViewPr>
      <p:cViewPr>
        <p:scale>
          <a:sx n="39" d="100"/>
          <a:sy n="39" d="100"/>
        </p:scale>
        <p:origin x="-1416" y="-18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D54018-0788-48AD-974B-1F2B94F13D8C}" type="datetimeFigureOut">
              <a:rPr lang="en-US" smtClean="0"/>
              <a:t>2/9/2019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2B606C-AF71-4FDF-85B6-C801F8456FF4}" type="slidenum">
              <a:rPr lang="en-US" smtClean="0"/>
              <a:t>‹#›</a:t>
            </a:fld>
            <a:endParaRPr lang="en-US"/>
          </a:p>
        </p:txBody>
      </p:sp>
    </p:spTree>
    <p:extLst>
      <p:ext uri="{BB962C8B-B14F-4D97-AF65-F5344CB8AC3E}">
        <p14:creationId xmlns:p14="http://schemas.microsoft.com/office/powerpoint/2010/main" val="711888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As Correctional</a:t>
            </a:r>
            <a:r>
              <a:rPr lang="en-US" baseline="0" dirty="0" smtClean="0">
                <a:latin typeface="Times New Roman" pitchFamily="18" charset="0"/>
                <a:cs typeface="Times New Roman" pitchFamily="18" charset="0"/>
              </a:rPr>
              <a:t> officers, you are the foremost custodians to interact with prisoners on a daily bases. Your job is always difficult in most circumstances. </a:t>
            </a:r>
          </a:p>
          <a:p>
            <a:r>
              <a:rPr lang="en-US" baseline="0" dirty="0" smtClean="0">
                <a:latin typeface="Times New Roman" pitchFamily="18" charset="0"/>
                <a:cs typeface="Times New Roman" pitchFamily="18" charset="0"/>
              </a:rPr>
              <a:t>You are required to execute authority over and keep control of inmates who are packed in  amenities that appear to be no more than stores, preventing your abilities and opportunities to keep the inmates efficiently and peacefully involved.</a:t>
            </a:r>
          </a:p>
          <a:p>
            <a:r>
              <a:rPr lang="en-US" dirty="0" smtClean="0">
                <a:latin typeface="Times New Roman" pitchFamily="18" charset="0"/>
                <a:cs typeface="Times New Roman" pitchFamily="18" charset="0"/>
              </a:rPr>
              <a:t>I</a:t>
            </a:r>
            <a:r>
              <a:rPr lang="en-US" baseline="0" dirty="0" smtClean="0">
                <a:latin typeface="Times New Roman" pitchFamily="18" charset="0"/>
                <a:cs typeface="Times New Roman" pitchFamily="18" charset="0"/>
              </a:rPr>
              <a:t> know its so frustrating for you especially when you have to deal with the usual aggressive or repulsive behaviors of mentally ill  convicts. Such behaviors are so irritating and can try anyone’s patience even that of </a:t>
            </a:r>
            <a:r>
              <a:rPr lang="en-US" baseline="0" dirty="0" smtClean="0">
                <a:latin typeface="Times New Roman" pitchFamily="18" charset="0"/>
                <a:cs typeface="Times New Roman" pitchFamily="18" charset="0"/>
              </a:rPr>
              <a:t>professional </a:t>
            </a:r>
            <a:r>
              <a:rPr lang="en-US" baseline="0" dirty="0" smtClean="0">
                <a:latin typeface="Times New Roman" pitchFamily="18" charset="0"/>
                <a:cs typeface="Times New Roman" pitchFamily="18" charset="0"/>
              </a:rPr>
              <a:t>mental health providers.</a:t>
            </a:r>
          </a:p>
          <a:p>
            <a:r>
              <a:rPr lang="en-US" baseline="0" dirty="0" smtClean="0">
                <a:latin typeface="Times New Roman" pitchFamily="18" charset="0"/>
                <a:cs typeface="Times New Roman" pitchFamily="18" charset="0"/>
              </a:rPr>
              <a:t>However, just a limited number of correctional officers have been trained and have an understanding of how to recognize that a prisoner s mentally ill and how cope with challenges experienced from such prisoners. As a result </a:t>
            </a:r>
            <a:r>
              <a:rPr lang="en-US" baseline="0" dirty="0" smtClean="0">
                <a:latin typeface="Times New Roman" pitchFamily="18" charset="0"/>
                <a:cs typeface="Times New Roman" pitchFamily="18" charset="0"/>
              </a:rPr>
              <a:t>your </a:t>
            </a:r>
            <a:r>
              <a:rPr lang="en-US" baseline="0" dirty="0" smtClean="0">
                <a:latin typeface="Times New Roman" pitchFamily="18" charset="0"/>
                <a:cs typeface="Times New Roman" pitchFamily="18" charset="0"/>
              </a:rPr>
              <a:t>daily activities are accompanied by fear and prejudices towards the overall mentally ill prisoners. Additionally,  the provisions of the correctional culture to observe order, discipline and obedience leave </a:t>
            </a:r>
            <a:r>
              <a:rPr lang="en-US" baseline="0" dirty="0" smtClean="0">
                <a:latin typeface="Times New Roman" pitchFamily="18" charset="0"/>
                <a:cs typeface="Times New Roman" pitchFamily="18" charset="0"/>
              </a:rPr>
              <a:t>you </a:t>
            </a:r>
            <a:r>
              <a:rPr lang="en-US" baseline="0" dirty="0" smtClean="0">
                <a:latin typeface="Times New Roman" pitchFamily="18" charset="0"/>
                <a:cs typeface="Times New Roman" pitchFamily="18" charset="0"/>
              </a:rPr>
              <a:t>poorly skilled on dealing with inmates whose actions are either chronic or episodic depending on their mental illness.</a:t>
            </a:r>
          </a:p>
          <a:p>
            <a:r>
              <a:rPr lang="en-US" baseline="0" dirty="0" smtClean="0">
                <a:latin typeface="Times New Roman" pitchFamily="18" charset="0"/>
                <a:cs typeface="Times New Roman" pitchFamily="18" charset="0"/>
              </a:rPr>
              <a:t>Thus, today’s training aims at equipping you with necessary skills of how to recognize and deal with the mentally ill inmates.</a:t>
            </a:r>
          </a:p>
        </p:txBody>
      </p:sp>
      <p:sp>
        <p:nvSpPr>
          <p:cNvPr id="4" name="Slide Number Placeholder 3"/>
          <p:cNvSpPr>
            <a:spLocks noGrp="1"/>
          </p:cNvSpPr>
          <p:nvPr>
            <p:ph type="sldNum" sz="quarter" idx="10"/>
          </p:nvPr>
        </p:nvSpPr>
        <p:spPr/>
        <p:txBody>
          <a:bodyPr/>
          <a:lstStyle/>
          <a:p>
            <a:fld id="{D52B606C-AF71-4FDF-85B6-C801F8456FF4}" type="slidenum">
              <a:rPr lang="en-US" smtClean="0"/>
              <a:t>2</a:t>
            </a:fld>
            <a:endParaRPr lang="en-US"/>
          </a:p>
        </p:txBody>
      </p:sp>
    </p:spTree>
    <p:extLst>
      <p:ext uri="{BB962C8B-B14F-4D97-AF65-F5344CB8AC3E}">
        <p14:creationId xmlns:p14="http://schemas.microsoft.com/office/powerpoint/2010/main" val="35669504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smtClean="0">
                <a:solidFill>
                  <a:srgbClr val="000000"/>
                </a:solidFill>
                <a:effectLst/>
                <a:latin typeface="Times New Roman" pitchFamily="18" charset="0"/>
                <a:cs typeface="Times New Roman" pitchFamily="18" charset="0"/>
              </a:rPr>
              <a:t>You have a close contact with inmates</a:t>
            </a:r>
            <a:r>
              <a:rPr lang="en-US" b="0" i="0" baseline="0" dirty="0" smtClean="0">
                <a:solidFill>
                  <a:srgbClr val="000000"/>
                </a:solidFill>
                <a:effectLst/>
                <a:latin typeface="Times New Roman" pitchFamily="18" charset="0"/>
                <a:cs typeface="Times New Roman" pitchFamily="18" charset="0"/>
              </a:rPr>
              <a:t> for almost 24hrs in a day. As such, you have the opportunity to know the behavior patterns of prisoners and incase of any variations you can recognize the changes better and rapidly than the professional mental health officers who sporadically interact with patients. Often mental health staff do not monitor psychological health nature of captives who are absent from the psychological health case files because they were either unidentified as mentally unhealthy in the first prison intake evaluation process or they became ill while in prison. Thus because you guys have optimal interaction with the prisoners you can recognize any uncommon behavior that can be a signal of a mental condition.</a:t>
            </a:r>
          </a:p>
          <a:p>
            <a:r>
              <a:rPr lang="en-US" b="0" i="0" baseline="0" dirty="0" smtClean="0">
                <a:solidFill>
                  <a:srgbClr val="000000"/>
                </a:solidFill>
                <a:effectLst/>
                <a:latin typeface="Times New Roman" pitchFamily="18" charset="0"/>
                <a:cs typeface="Times New Roman" pitchFamily="18" charset="0"/>
              </a:rPr>
              <a:t>You are also in a position to detect when an inmate suddenly turns exceedingly to an introvert and cuts communication or starts to act weirdly.  </a:t>
            </a:r>
          </a:p>
          <a:p>
            <a:r>
              <a:rPr lang="en-US" b="0" i="0" baseline="0" dirty="0" smtClean="0">
                <a:solidFill>
                  <a:srgbClr val="000000"/>
                </a:solidFill>
                <a:effectLst/>
                <a:latin typeface="Times New Roman" pitchFamily="18" charset="0"/>
                <a:cs typeface="Times New Roman" pitchFamily="18" charset="0"/>
              </a:rPr>
              <a:t>You are responsible for referring mentally ill prisoners to the mental health staff through informing the mental health professionals that a prisoner needs their attention. </a:t>
            </a:r>
          </a:p>
          <a:p>
            <a:r>
              <a:rPr lang="en-US" b="0" i="0" baseline="0" dirty="0" smtClean="0">
                <a:solidFill>
                  <a:srgbClr val="000000"/>
                </a:solidFill>
                <a:effectLst/>
                <a:latin typeface="Times New Roman" pitchFamily="18" charset="0"/>
                <a:cs typeface="Times New Roman" pitchFamily="18" charset="0"/>
              </a:rPr>
              <a:t>Sometimes, correctional officers have to assess the behavior of prisoners and decide whether you should summon a mental health professional, whether you should relocate an inmate from his normal cell to a mental health or a observation unit, or whether the inmate is really in need of a mental intervention or is just acting out for attention.</a:t>
            </a:r>
          </a:p>
          <a:p>
            <a:r>
              <a:rPr lang="en-US" b="0" i="0" baseline="0" dirty="0" smtClean="0">
                <a:solidFill>
                  <a:srgbClr val="000000"/>
                </a:solidFill>
                <a:effectLst/>
                <a:latin typeface="Times New Roman" pitchFamily="18" charset="0"/>
                <a:cs typeface="Times New Roman" pitchFamily="18" charset="0"/>
              </a:rPr>
              <a:t>As the number of ill inmates continues to increase, there is an increased need for you as correctional officers to understand the nature and symptoms of a mental condition.  Such an understanding will enable you to swiftly and appropriately respond to the mentally sick captives.</a:t>
            </a:r>
          </a:p>
          <a:p>
            <a:endParaRPr lang="en-US" b="0" i="0" dirty="0" smtClean="0">
              <a:solidFill>
                <a:srgbClr val="000000"/>
              </a:solidFill>
              <a:effectLst/>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52B606C-AF71-4FDF-85B6-C801F8456FF4}" type="slidenum">
              <a:rPr lang="en-US" smtClean="0"/>
              <a:t>3</a:t>
            </a:fld>
            <a:endParaRPr lang="en-US"/>
          </a:p>
        </p:txBody>
      </p:sp>
    </p:spTree>
    <p:extLst>
      <p:ext uri="{BB962C8B-B14F-4D97-AF65-F5344CB8AC3E}">
        <p14:creationId xmlns:p14="http://schemas.microsoft.com/office/powerpoint/2010/main" val="38996582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smtClean="0">
                <a:solidFill>
                  <a:srgbClr val="000000"/>
                </a:solidFill>
                <a:effectLst/>
                <a:latin typeface="Georgia"/>
              </a:rPr>
              <a:t>You</a:t>
            </a:r>
            <a:r>
              <a:rPr lang="en-US" b="0" i="0" baseline="0" dirty="0" smtClean="0">
                <a:solidFill>
                  <a:srgbClr val="000000"/>
                </a:solidFill>
                <a:effectLst/>
                <a:latin typeface="Georgia"/>
              </a:rPr>
              <a:t> also have a role to intervene for captives with mental illnesses.</a:t>
            </a:r>
            <a:endParaRPr lang="en-US" b="0" i="0" dirty="0" smtClean="0">
              <a:solidFill>
                <a:srgbClr val="000000"/>
              </a:solidFill>
              <a:effectLst/>
              <a:latin typeface="Georgia"/>
            </a:endParaRPr>
          </a:p>
          <a:p>
            <a:r>
              <a:rPr lang="en-US" b="0" i="0" dirty="0" smtClean="0">
                <a:solidFill>
                  <a:srgbClr val="000000"/>
                </a:solidFill>
                <a:effectLst/>
                <a:latin typeface="Georgia"/>
                <a:cs typeface="+mn-cs"/>
              </a:rPr>
              <a:t>A</a:t>
            </a:r>
            <a:r>
              <a:rPr lang="en-US" b="0" i="0" baseline="0" dirty="0" smtClean="0">
                <a:solidFill>
                  <a:srgbClr val="000000"/>
                </a:solidFill>
                <a:effectLst/>
                <a:latin typeface="Georgia"/>
                <a:cs typeface="+mn-cs"/>
              </a:rPr>
              <a:t> skilled, </a:t>
            </a:r>
            <a:r>
              <a:rPr lang="en-US" b="0" i="0" baseline="0" dirty="0" smtClean="0">
                <a:solidFill>
                  <a:srgbClr val="000000"/>
                </a:solidFill>
                <a:effectLst/>
                <a:latin typeface="Georgia"/>
                <a:cs typeface="+mn-cs"/>
              </a:rPr>
              <a:t>knowledgeable, </a:t>
            </a:r>
            <a:r>
              <a:rPr lang="en-US" b="0" i="0" baseline="0" dirty="0" smtClean="0">
                <a:solidFill>
                  <a:srgbClr val="000000"/>
                </a:solidFill>
                <a:effectLst/>
                <a:latin typeface="Georgia"/>
                <a:cs typeface="+mn-cs"/>
              </a:rPr>
              <a:t>and concerned officer should help an inmate with impaired functionality through encouraging them or offering any other support that can assist the prisoners overcome the stresses of the correctional environment.</a:t>
            </a:r>
          </a:p>
          <a:p>
            <a:r>
              <a:rPr lang="en-US" b="0" i="0" baseline="0" dirty="0" smtClean="0">
                <a:solidFill>
                  <a:srgbClr val="000000"/>
                </a:solidFill>
                <a:effectLst/>
                <a:latin typeface="Georgia"/>
                <a:cs typeface="+mn-cs"/>
              </a:rPr>
              <a:t>You are also responsible for ensuring that inmates attend their mental health appointments. It is also essential that you encourage them to take their medications and incase they refuse to take them, it is your role to inform clinicians of the same.</a:t>
            </a:r>
          </a:p>
          <a:p>
            <a:r>
              <a:rPr lang="en-US" b="0" i="0" baseline="0" dirty="0" smtClean="0">
                <a:solidFill>
                  <a:srgbClr val="000000"/>
                </a:solidFill>
                <a:effectLst/>
                <a:latin typeface="Georgia"/>
                <a:cs typeface="+mn-cs"/>
              </a:rPr>
              <a:t>In the community setting the mentally ill are privileged to </a:t>
            </a:r>
            <a:r>
              <a:rPr lang="en-US" b="0" i="0" baseline="0" dirty="0" smtClean="0">
                <a:solidFill>
                  <a:srgbClr val="000000"/>
                </a:solidFill>
                <a:effectLst/>
                <a:latin typeface="Georgia"/>
                <a:cs typeface="+mn-cs"/>
              </a:rPr>
              <a:t>have family </a:t>
            </a:r>
            <a:r>
              <a:rPr lang="en-US" b="0" i="0" baseline="0" dirty="0" smtClean="0">
                <a:solidFill>
                  <a:srgbClr val="000000"/>
                </a:solidFill>
                <a:effectLst/>
                <a:latin typeface="Georgia"/>
                <a:cs typeface="+mn-cs"/>
              </a:rPr>
              <a:t>and friends who assist them but for inmates they only got you. So all of you should be supportive officers.</a:t>
            </a:r>
          </a:p>
        </p:txBody>
      </p:sp>
      <p:sp>
        <p:nvSpPr>
          <p:cNvPr id="4" name="Slide Number Placeholder 3"/>
          <p:cNvSpPr>
            <a:spLocks noGrp="1"/>
          </p:cNvSpPr>
          <p:nvPr>
            <p:ph type="sldNum" sz="quarter" idx="10"/>
          </p:nvPr>
        </p:nvSpPr>
        <p:spPr/>
        <p:txBody>
          <a:bodyPr/>
          <a:lstStyle/>
          <a:p>
            <a:fld id="{D52B606C-AF71-4FDF-85B6-C801F8456FF4}" type="slidenum">
              <a:rPr lang="en-US" smtClean="0"/>
              <a:t>4</a:t>
            </a:fld>
            <a:endParaRPr lang="en-US"/>
          </a:p>
        </p:txBody>
      </p:sp>
    </p:spTree>
    <p:extLst>
      <p:ext uri="{BB962C8B-B14F-4D97-AF65-F5344CB8AC3E}">
        <p14:creationId xmlns:p14="http://schemas.microsoft.com/office/powerpoint/2010/main" val="28186906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In our prisons there are residential treatment units that are meant for the treatment and housing of the functionally impaired</a:t>
            </a:r>
            <a:r>
              <a:rPr lang="en-US" baseline="0" dirty="0" smtClean="0">
                <a:latin typeface="Times New Roman" pitchFamily="18" charset="0"/>
                <a:cs typeface="Times New Roman" pitchFamily="18" charset="0"/>
              </a:rPr>
              <a:t> inmates. Inside the treatment units, the number of clinicians to inmates is low. As a </a:t>
            </a:r>
            <a:r>
              <a:rPr lang="en-US" baseline="0" dirty="0" smtClean="0">
                <a:latin typeface="Times New Roman" pitchFamily="18" charset="0"/>
                <a:cs typeface="Times New Roman" pitchFamily="18" charset="0"/>
              </a:rPr>
              <a:t>result, </a:t>
            </a:r>
            <a:r>
              <a:rPr lang="en-US" baseline="0" dirty="0" smtClean="0">
                <a:latin typeface="Times New Roman" pitchFamily="18" charset="0"/>
                <a:cs typeface="Times New Roman" pitchFamily="18" charset="0"/>
              </a:rPr>
              <a:t>you as skilled correctional officers have a unique and significant role of being part of the treatment squad.</a:t>
            </a:r>
          </a:p>
          <a:p>
            <a:r>
              <a:rPr lang="en-US" baseline="0" dirty="0" smtClean="0">
                <a:latin typeface="Times New Roman" pitchFamily="18" charset="0"/>
                <a:cs typeface="Times New Roman" pitchFamily="18" charset="0"/>
              </a:rPr>
              <a:t>You should also be part of clinicians meeting that are meant to enhance the health status of the inmates. Attending regular meeting with clinicians can help certain harmonized and consistent inmate care.</a:t>
            </a:r>
          </a:p>
          <a:p>
            <a:r>
              <a:rPr lang="en-US" baseline="0" dirty="0" smtClean="0">
                <a:latin typeface="Times New Roman" pitchFamily="18" charset="0"/>
                <a:cs typeface="Times New Roman" pitchFamily="18" charset="0"/>
              </a:rPr>
              <a:t>Management and curbing maladaptive conducts of prisoners in the domestic treatment unit can be a tough task. However, officers make it easy by providing discipline and use of authority. Although you are not therapists, your most therapeutic mediation you can offer to inmates is </a:t>
            </a:r>
            <a:r>
              <a:rPr lang="en-US" baseline="0" dirty="0" smtClean="0">
                <a:latin typeface="Times New Roman" pitchFamily="18" charset="0"/>
                <a:cs typeface="Times New Roman" pitchFamily="18" charset="0"/>
              </a:rPr>
              <a:t>by frequently setting </a:t>
            </a:r>
            <a:r>
              <a:rPr lang="en-US" baseline="0" dirty="0" smtClean="0">
                <a:latin typeface="Times New Roman" pitchFamily="18" charset="0"/>
                <a:cs typeface="Times New Roman" pitchFamily="18" charset="0"/>
              </a:rPr>
              <a:t>boundaries and consequences.</a:t>
            </a:r>
          </a:p>
          <a:p>
            <a:endParaRPr lang="en-US" baseline="0" dirty="0" smtClean="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52B606C-AF71-4FDF-85B6-C801F8456FF4}" type="slidenum">
              <a:rPr lang="en-US" smtClean="0"/>
              <a:t>5</a:t>
            </a:fld>
            <a:endParaRPr lang="en-US"/>
          </a:p>
        </p:txBody>
      </p:sp>
    </p:spTree>
    <p:extLst>
      <p:ext uri="{BB962C8B-B14F-4D97-AF65-F5344CB8AC3E}">
        <p14:creationId xmlns:p14="http://schemas.microsoft.com/office/powerpoint/2010/main" val="5503051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There</a:t>
            </a:r>
            <a:r>
              <a:rPr lang="en-US" sz="1200" baseline="0" dirty="0" smtClean="0">
                <a:latin typeface="Times New Roman" pitchFamily="18" charset="0"/>
                <a:cs typeface="Times New Roman" pitchFamily="18" charset="0"/>
              </a:rPr>
              <a:t> are approximately 450 million individuals with mental disorders globally.  Prisons record the highest number of these individuals. Several factors are related with the high number of mentally ill individuals in prisons.  These include the misconception that the mentally ill are a threat to the public, it is difficult for the society to deal and cope with upsetting behaviors, inability to uphold  treatment, care and rehabilitation, and poor mental services in lots of countries.</a:t>
            </a:r>
          </a:p>
          <a:p>
            <a:r>
              <a:rPr lang="en-US" sz="1200" baseline="0" dirty="0" smtClean="0">
                <a:latin typeface="Times New Roman" pitchFamily="18" charset="0"/>
                <a:cs typeface="Times New Roman" pitchFamily="18" charset="0"/>
              </a:rPr>
              <a:t>There are many factors that make prisons unfit for the mentally ill. These include different forms of violence, congestion, absence of privacy, insufficient health services, segregation from social connections, absence of substantial activities etc.</a:t>
            </a:r>
          </a:p>
          <a:p>
            <a:r>
              <a:rPr lang="en-US" sz="1200" baseline="0" dirty="0" smtClean="0">
                <a:latin typeface="Times New Roman" pitchFamily="18" charset="0"/>
                <a:cs typeface="Times New Roman" pitchFamily="18" charset="0"/>
              </a:rPr>
              <a:t>Prisons for some countries are used to wrongly lock up the mentally ill due to lack of mental health services.</a:t>
            </a:r>
          </a:p>
          <a:p>
            <a:r>
              <a:rPr lang="en-US" sz="1200" baseline="0" dirty="0" smtClean="0">
                <a:latin typeface="Times New Roman" pitchFamily="18" charset="0"/>
                <a:cs typeface="Times New Roman" pitchFamily="18" charset="0"/>
              </a:rPr>
              <a:t>In almost all societies, the mentally sick are marginalized, stigmatized, and  discriminated from different interaction sphere generally because of the misconceptions related to mental illnesses.</a:t>
            </a:r>
          </a:p>
          <a:p>
            <a:r>
              <a:rPr lang="en-US" sz="1200" baseline="0" dirty="0" smtClean="0">
                <a:latin typeface="Times New Roman" pitchFamily="18" charset="0"/>
                <a:cs typeface="Times New Roman" pitchFamily="18" charset="0"/>
              </a:rPr>
              <a:t>Despite the availability of several effective mental sickness treatments there are frequent miss utilization of the limited accessible resources through inoperative, costly mediations and services that often meet a limited portion of the victims.</a:t>
            </a:r>
          </a:p>
        </p:txBody>
      </p:sp>
      <p:sp>
        <p:nvSpPr>
          <p:cNvPr id="4" name="Slide Number Placeholder 3"/>
          <p:cNvSpPr>
            <a:spLocks noGrp="1"/>
          </p:cNvSpPr>
          <p:nvPr>
            <p:ph type="sldNum" sz="quarter" idx="10"/>
          </p:nvPr>
        </p:nvSpPr>
        <p:spPr/>
        <p:txBody>
          <a:bodyPr/>
          <a:lstStyle/>
          <a:p>
            <a:fld id="{D52B606C-AF71-4FDF-85B6-C801F8456FF4}" type="slidenum">
              <a:rPr lang="en-US" smtClean="0"/>
              <a:t>6</a:t>
            </a:fld>
            <a:endParaRPr lang="en-US"/>
          </a:p>
        </p:txBody>
      </p:sp>
    </p:spTree>
    <p:extLst>
      <p:ext uri="{BB962C8B-B14F-4D97-AF65-F5344CB8AC3E}">
        <p14:creationId xmlns:p14="http://schemas.microsoft.com/office/powerpoint/2010/main" val="21130201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t>
            </a:r>
            <a:r>
              <a:rPr lang="en-US" sz="1200" dirty="0" smtClean="0">
                <a:latin typeface="Times New Roman" pitchFamily="18" charset="0"/>
                <a:cs typeface="Times New Roman" pitchFamily="18" charset="0"/>
              </a:rPr>
              <a:t>ccording</a:t>
            </a:r>
            <a:r>
              <a:rPr lang="en-US" sz="1200" baseline="0" dirty="0" smtClean="0">
                <a:latin typeface="Times New Roman" pitchFamily="18" charset="0"/>
                <a:cs typeface="Times New Roman" pitchFamily="18" charset="0"/>
              </a:rPr>
              <a:t> to reports from </a:t>
            </a:r>
            <a:r>
              <a:rPr lang="en-US" dirty="0" smtClean="0"/>
              <a:t>Massachusetts prisons officers</a:t>
            </a:r>
            <a:r>
              <a:rPr lang="en-US" baseline="0" dirty="0" smtClean="0"/>
              <a:t> use referral thresholds to preclude  consideration of many prisoners as there are reduced referrals. For instance, tidy, silent and obedient inmates who develops serious mental health issues are not referred to clinicians for check ups. This is inappropriate and you should be aware of such.</a:t>
            </a:r>
          </a:p>
          <a:p>
            <a:r>
              <a:rPr lang="en-US" baseline="0" dirty="0" smtClean="0"/>
              <a:t>We also need to overcome the assumption that correctional officers and clinicians do not agree on matters of concern, views, and methods of handing inmates. It is therefore important to reduce such cases and promote collaboration between mental health staff and correctional officers.</a:t>
            </a:r>
          </a:p>
          <a:p>
            <a:r>
              <a:rPr lang="en-US" baseline="0" dirty="0" smtClean="0"/>
              <a:t>Trained correctional officers will provide a better understanding of the nature and symptoms of </a:t>
            </a:r>
            <a:r>
              <a:rPr lang="en-US" baseline="0" dirty="0" smtClean="0"/>
              <a:t>different </a:t>
            </a:r>
            <a:r>
              <a:rPr lang="en-US" baseline="0" dirty="0" smtClean="0"/>
              <a:t>mental conditions, facilitate enhanced response to inmates with mental sickness, enable officers to better assist clinicians as well as enable officers to better recognize and deal with mental disorders.</a:t>
            </a:r>
          </a:p>
        </p:txBody>
      </p:sp>
      <p:sp>
        <p:nvSpPr>
          <p:cNvPr id="4" name="Slide Number Placeholder 3"/>
          <p:cNvSpPr>
            <a:spLocks noGrp="1"/>
          </p:cNvSpPr>
          <p:nvPr>
            <p:ph type="sldNum" sz="quarter" idx="10"/>
          </p:nvPr>
        </p:nvSpPr>
        <p:spPr/>
        <p:txBody>
          <a:bodyPr/>
          <a:lstStyle/>
          <a:p>
            <a:fld id="{D52B606C-AF71-4FDF-85B6-C801F8456FF4}" type="slidenum">
              <a:rPr lang="en-US" smtClean="0"/>
              <a:t>7</a:t>
            </a:fld>
            <a:endParaRPr lang="en-US"/>
          </a:p>
        </p:txBody>
      </p:sp>
    </p:spTree>
    <p:extLst>
      <p:ext uri="{BB962C8B-B14F-4D97-AF65-F5344CB8AC3E}">
        <p14:creationId xmlns:p14="http://schemas.microsoft.com/office/powerpoint/2010/main" val="13054779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latin typeface="Times New Roman" pitchFamily="18" charset="0"/>
                <a:cs typeface="Times New Roman" pitchFamily="18" charset="0"/>
              </a:rPr>
              <a:t>CRP </a:t>
            </a:r>
            <a:r>
              <a:rPr lang="en-US" baseline="0" dirty="0" smtClean="0">
                <a:latin typeface="Times New Roman" pitchFamily="18" charset="0"/>
                <a:cs typeface="Times New Roman" pitchFamily="18" charset="0"/>
              </a:rPr>
              <a:t>refers </a:t>
            </a:r>
            <a:r>
              <a:rPr lang="en-US" baseline="0" dirty="0" smtClean="0">
                <a:latin typeface="Times New Roman" pitchFamily="18" charset="0"/>
                <a:cs typeface="Times New Roman" pitchFamily="18" charset="0"/>
              </a:rPr>
              <a:t>to </a:t>
            </a:r>
            <a:r>
              <a:rPr lang="en-US" baseline="0" dirty="0" smtClean="0">
                <a:latin typeface="Times New Roman" pitchFamily="18" charset="0"/>
                <a:cs typeface="Times New Roman" pitchFamily="18" charset="0"/>
              </a:rPr>
              <a:t>a simple life saving act that can be performed by anyone. CRP helps realize a person in need of medical </a:t>
            </a:r>
            <a:r>
              <a:rPr lang="en-US" baseline="0" dirty="0" smtClean="0">
                <a:latin typeface="Times New Roman" pitchFamily="18" charset="0"/>
                <a:cs typeface="Times New Roman" pitchFamily="18" charset="0"/>
              </a:rPr>
              <a:t>referrals. </a:t>
            </a:r>
            <a:r>
              <a:rPr lang="en-US" baseline="0" dirty="0" smtClean="0">
                <a:latin typeface="Times New Roman" pitchFamily="18" charset="0"/>
                <a:cs typeface="Times New Roman" pitchFamily="18" charset="0"/>
              </a:rPr>
              <a:t>For </a:t>
            </a:r>
            <a:r>
              <a:rPr lang="en-US" baseline="0" dirty="0" smtClean="0">
                <a:latin typeface="Times New Roman" pitchFamily="18" charset="0"/>
                <a:cs typeface="Times New Roman" pitchFamily="18" charset="0"/>
              </a:rPr>
              <a:t>instance, </a:t>
            </a:r>
            <a:r>
              <a:rPr lang="en-US" baseline="0" dirty="0" smtClean="0">
                <a:latin typeface="Times New Roman" pitchFamily="18" charset="0"/>
                <a:cs typeface="Times New Roman" pitchFamily="18" charset="0"/>
              </a:rPr>
              <a:t>if after performing CRP the patient does not </a:t>
            </a:r>
            <a:r>
              <a:rPr lang="en-US" baseline="0" dirty="0" smtClean="0">
                <a:latin typeface="Times New Roman" pitchFamily="18" charset="0"/>
                <a:cs typeface="Times New Roman" pitchFamily="18" charset="0"/>
              </a:rPr>
              <a:t>respond, then, </a:t>
            </a:r>
            <a:r>
              <a:rPr lang="en-US" baseline="0" dirty="0" smtClean="0">
                <a:latin typeface="Times New Roman" pitchFamily="18" charset="0"/>
                <a:cs typeface="Times New Roman" pitchFamily="18" charset="0"/>
              </a:rPr>
              <a:t>you no right and then that they should be </a:t>
            </a:r>
            <a:r>
              <a:rPr lang="en-US" baseline="0" dirty="0" smtClean="0">
                <a:latin typeface="Times New Roman" pitchFamily="18" charset="0"/>
                <a:cs typeface="Times New Roman" pitchFamily="18" charset="0"/>
              </a:rPr>
              <a:t>referred </a:t>
            </a:r>
            <a:r>
              <a:rPr lang="en-US" baseline="0" dirty="0" smtClean="0">
                <a:latin typeface="Times New Roman" pitchFamily="18" charset="0"/>
                <a:cs typeface="Times New Roman" pitchFamily="18" charset="0"/>
              </a:rPr>
              <a:t>to clinicians</a:t>
            </a:r>
            <a:r>
              <a:rPr lang="en-US" baseline="0" dirty="0" smtClean="0">
                <a:latin typeface="Times New Roman" pitchFamily="18" charset="0"/>
                <a:cs typeface="Times New Roman" pitchFamily="18" charset="0"/>
              </a:rPr>
              <a:t>. The </a:t>
            </a:r>
            <a:r>
              <a:rPr lang="en-US" baseline="0" dirty="0" smtClean="0">
                <a:latin typeface="Times New Roman" pitchFamily="18" charset="0"/>
                <a:cs typeface="Times New Roman" pitchFamily="18" charset="0"/>
              </a:rPr>
              <a:t>act involves several compressions of the chest while trying to artificially create </a:t>
            </a:r>
            <a:r>
              <a:rPr lang="en-US" baseline="0" dirty="0" smtClean="0">
                <a:latin typeface="Times New Roman" pitchFamily="18" charset="0"/>
                <a:cs typeface="Times New Roman" pitchFamily="18" charset="0"/>
              </a:rPr>
              <a:t>air flow </a:t>
            </a:r>
            <a:r>
              <a:rPr lang="en-US" baseline="0" dirty="0" smtClean="0">
                <a:latin typeface="Times New Roman" pitchFamily="18" charset="0"/>
                <a:cs typeface="Times New Roman" pitchFamily="18" charset="0"/>
              </a:rPr>
              <a:t>through manual blood pumping through the heart and to the other parts of the body.</a:t>
            </a:r>
          </a:p>
          <a:p>
            <a:r>
              <a:rPr lang="en-US" dirty="0" smtClean="0">
                <a:latin typeface="Times New Roman" pitchFamily="18" charset="0"/>
                <a:cs typeface="Times New Roman" pitchFamily="18" charset="0"/>
              </a:rPr>
              <a:t>CRP</a:t>
            </a:r>
            <a:r>
              <a:rPr lang="en-US" baseline="0" dirty="0" smtClean="0">
                <a:latin typeface="Times New Roman" pitchFamily="18" charset="0"/>
                <a:cs typeface="Times New Roman" pitchFamily="18" charset="0"/>
              </a:rPr>
              <a:t> is very important as it saves people’s lives and reduces death cases. </a:t>
            </a:r>
            <a:r>
              <a:rPr lang="en-US" baseline="0" dirty="0" smtClean="0">
                <a:latin typeface="Times New Roman" pitchFamily="18" charset="0"/>
                <a:cs typeface="Times New Roman" pitchFamily="18" charset="0"/>
              </a:rPr>
              <a:t>it also helps </a:t>
            </a:r>
            <a:r>
              <a:rPr lang="en-US" baseline="0" dirty="0" smtClean="0">
                <a:latin typeface="Times New Roman" pitchFamily="18" charset="0"/>
                <a:cs typeface="Times New Roman" pitchFamily="18" charset="0"/>
              </a:rPr>
              <a:t>unresponsive individuals to revive within 5-6 minutes </a:t>
            </a:r>
            <a:r>
              <a:rPr lang="en-US" baseline="0" dirty="0" smtClean="0">
                <a:latin typeface="Times New Roman" pitchFamily="18" charset="0"/>
                <a:cs typeface="Times New Roman" pitchFamily="18" charset="0"/>
              </a:rPr>
              <a:t>thereby preventing </a:t>
            </a:r>
            <a:r>
              <a:rPr lang="en-US" baseline="0" dirty="0" smtClean="0">
                <a:latin typeface="Times New Roman" pitchFamily="18" charset="0"/>
                <a:cs typeface="Times New Roman" pitchFamily="18" charset="0"/>
              </a:rPr>
              <a:t>substantial brain damage</a:t>
            </a:r>
          </a:p>
          <a:p>
            <a:r>
              <a:rPr lang="en-US" baseline="0" dirty="0" smtClean="0">
                <a:latin typeface="Times New Roman" pitchFamily="18" charset="0"/>
                <a:cs typeface="Times New Roman" pitchFamily="18" charset="0"/>
              </a:rPr>
              <a:t>As correctional </a:t>
            </a:r>
            <a:r>
              <a:rPr lang="en-US" baseline="0" dirty="0" smtClean="0">
                <a:latin typeface="Times New Roman" pitchFamily="18" charset="0"/>
                <a:cs typeface="Times New Roman" pitchFamily="18" charset="0"/>
              </a:rPr>
              <a:t>officers, </a:t>
            </a:r>
            <a:r>
              <a:rPr lang="en-US" baseline="0" dirty="0" smtClean="0">
                <a:latin typeface="Times New Roman" pitchFamily="18" charset="0"/>
                <a:cs typeface="Times New Roman" pitchFamily="18" charset="0"/>
              </a:rPr>
              <a:t>understanding and </a:t>
            </a:r>
            <a:r>
              <a:rPr lang="en-US" baseline="0" dirty="0" smtClean="0">
                <a:latin typeface="Times New Roman" pitchFamily="18" charset="0"/>
                <a:cs typeface="Times New Roman" pitchFamily="18" charset="0"/>
              </a:rPr>
              <a:t>equipping </a:t>
            </a:r>
            <a:r>
              <a:rPr lang="en-US" baseline="0" dirty="0" smtClean="0">
                <a:latin typeface="Times New Roman" pitchFamily="18" charset="0"/>
                <a:cs typeface="Times New Roman" pitchFamily="18" charset="0"/>
              </a:rPr>
              <a:t>yourselves with such skills will significantly </a:t>
            </a:r>
            <a:r>
              <a:rPr lang="en-US" baseline="0" dirty="0" smtClean="0">
                <a:latin typeface="Times New Roman" pitchFamily="18" charset="0"/>
                <a:cs typeface="Times New Roman" pitchFamily="18" charset="0"/>
              </a:rPr>
              <a:t>assist </a:t>
            </a:r>
            <a:r>
              <a:rPr lang="en-US" baseline="0" dirty="0" smtClean="0">
                <a:latin typeface="Times New Roman" pitchFamily="18" charset="0"/>
                <a:cs typeface="Times New Roman" pitchFamily="18" charset="0"/>
              </a:rPr>
              <a:t>you in the recognition and management of emergencies as well as you directly interact with inmates to correct them.</a:t>
            </a:r>
          </a:p>
          <a:p>
            <a:r>
              <a:rPr lang="en-US" baseline="0" dirty="0" smtClean="0">
                <a:latin typeface="Times New Roman" pitchFamily="18" charset="0"/>
                <a:cs typeface="Times New Roman" pitchFamily="18" charset="0"/>
              </a:rPr>
              <a:t>It is important for you to understand the  CRP techniques because in most cases when an emergency occurs you might be the only one with the skills and you are required to respond swiftly and immediately carry out CRP to save the lives of those you responsibly protect.</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52B606C-AF71-4FDF-85B6-C801F8456FF4}" type="slidenum">
              <a:rPr lang="en-US" smtClean="0"/>
              <a:t>8</a:t>
            </a:fld>
            <a:endParaRPr lang="en-US"/>
          </a:p>
        </p:txBody>
      </p:sp>
    </p:spTree>
    <p:extLst>
      <p:ext uri="{BB962C8B-B14F-4D97-AF65-F5344CB8AC3E}">
        <p14:creationId xmlns:p14="http://schemas.microsoft.com/office/powerpoint/2010/main" val="26223527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CPR is a life saving technique that</a:t>
            </a:r>
            <a:r>
              <a:rPr lang="en-US" baseline="0" dirty="0" smtClean="0"/>
              <a:t> helps to ensure that the blood and </a:t>
            </a:r>
            <a:r>
              <a:rPr lang="en-US" baseline="0" dirty="0" smtClean="0"/>
              <a:t>air of patients </a:t>
            </a:r>
            <a:r>
              <a:rPr lang="en-US" baseline="0" dirty="0" smtClean="0"/>
              <a:t>are moving throughout the body when their breathing and heart have stopped. Since CPR is an easy technique that only requires chest compressions and rescue breaths, it can be performed by anyone provided they are trained</a:t>
            </a:r>
          </a:p>
          <a:p>
            <a:r>
              <a:rPr lang="en-US" baseline="0" dirty="0" smtClean="0"/>
              <a:t>If CPR is performed with 5-6 minutes after the heart of a person has stopped, it </a:t>
            </a:r>
            <a:r>
              <a:rPr lang="en-US" baseline="0" dirty="0" smtClean="0"/>
              <a:t>is sufficient </a:t>
            </a:r>
            <a:r>
              <a:rPr lang="en-US" baseline="0" dirty="0" smtClean="0"/>
              <a:t>to keep the person alive until medical practitioners arrive.</a:t>
            </a:r>
          </a:p>
          <a:p>
            <a:r>
              <a:rPr lang="en-US" baseline="0" dirty="0" smtClean="0"/>
              <a:t>Despite the fact that rescue breaths were used to revive a person who had drowned during the 18</a:t>
            </a:r>
            <a:r>
              <a:rPr lang="en-US" baseline="30000" dirty="0" smtClean="0"/>
              <a:t>th</a:t>
            </a:r>
            <a:r>
              <a:rPr lang="en-US" baseline="0" dirty="0" smtClean="0"/>
              <a:t> century, cardiac message was approved to be effective by AHS in 1960s after which a formal CPR program was established.</a:t>
            </a:r>
          </a:p>
          <a:p>
            <a:r>
              <a:rPr lang="en-US" baseline="0" dirty="0" smtClean="0"/>
              <a:t>Formal CPR offered by certified practitioners cannot be substituted. However, AHS has lately recommended a hand only CPR to be performed by untrained individuals. This type of CPR eliminates the rescue breaths and has been proven to be  save life, better than </a:t>
            </a:r>
            <a:r>
              <a:rPr lang="en-US" baseline="0" dirty="0" err="1" smtClean="0"/>
              <a:t>waithing</a:t>
            </a:r>
            <a:r>
              <a:rPr lang="en-US" baseline="0" dirty="0" smtClean="0"/>
              <a:t> for professional medical intervention and is easy to carry out.</a:t>
            </a:r>
            <a:endParaRPr lang="en-US" dirty="0"/>
          </a:p>
        </p:txBody>
      </p:sp>
      <p:sp>
        <p:nvSpPr>
          <p:cNvPr id="4" name="Slide Number Placeholder 3"/>
          <p:cNvSpPr>
            <a:spLocks noGrp="1"/>
          </p:cNvSpPr>
          <p:nvPr>
            <p:ph type="sldNum" sz="quarter" idx="10"/>
          </p:nvPr>
        </p:nvSpPr>
        <p:spPr/>
        <p:txBody>
          <a:bodyPr/>
          <a:lstStyle/>
          <a:p>
            <a:fld id="{D52B606C-AF71-4FDF-85B6-C801F8456FF4}" type="slidenum">
              <a:rPr lang="en-US" smtClean="0"/>
              <a:t>9</a:t>
            </a:fld>
            <a:endParaRPr lang="en-US"/>
          </a:p>
        </p:txBody>
      </p:sp>
    </p:spTree>
    <p:extLst>
      <p:ext uri="{BB962C8B-B14F-4D97-AF65-F5344CB8AC3E}">
        <p14:creationId xmlns:p14="http://schemas.microsoft.com/office/powerpoint/2010/main" val="3924992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smtClean="0">
                <a:solidFill>
                  <a:srgbClr val="000000"/>
                </a:solidFill>
                <a:effectLst/>
                <a:latin typeface="Times New Roman"/>
              </a:rPr>
              <a:t>When you are out there dealing</a:t>
            </a:r>
            <a:r>
              <a:rPr lang="en-US" b="0" i="0" baseline="0" dirty="0" smtClean="0">
                <a:solidFill>
                  <a:srgbClr val="000000"/>
                </a:solidFill>
                <a:effectLst/>
                <a:latin typeface="Times New Roman"/>
              </a:rPr>
              <a:t> with the public be ready for such emergences as heart attacks, broken bones, asthma attacks, concussions and head injuries, cardiac arrests, blood draining cuts, and choking cases. At any line of duty you may experience such emergencies. Thus, if well equipped with CRP and EAD safety skills you can effective assist in such situations.</a:t>
            </a:r>
            <a:endParaRPr lang="en-US" b="0" i="0" dirty="0" smtClean="0">
              <a:solidFill>
                <a:srgbClr val="000000"/>
              </a:solidFill>
              <a:effectLst/>
              <a:latin typeface="Times New Roman"/>
            </a:endParaRPr>
          </a:p>
        </p:txBody>
      </p:sp>
      <p:sp>
        <p:nvSpPr>
          <p:cNvPr id="4" name="Slide Number Placeholder 3"/>
          <p:cNvSpPr>
            <a:spLocks noGrp="1"/>
          </p:cNvSpPr>
          <p:nvPr>
            <p:ph type="sldNum" sz="quarter" idx="10"/>
          </p:nvPr>
        </p:nvSpPr>
        <p:spPr/>
        <p:txBody>
          <a:bodyPr/>
          <a:lstStyle/>
          <a:p>
            <a:fld id="{D52B606C-AF71-4FDF-85B6-C801F8456FF4}" type="slidenum">
              <a:rPr lang="en-US" smtClean="0"/>
              <a:t>10</a:t>
            </a:fld>
            <a:endParaRPr lang="en-US"/>
          </a:p>
        </p:txBody>
      </p:sp>
    </p:spTree>
    <p:extLst>
      <p:ext uri="{BB962C8B-B14F-4D97-AF65-F5344CB8AC3E}">
        <p14:creationId xmlns:p14="http://schemas.microsoft.com/office/powerpoint/2010/main" val="36138943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positioning your hand on the chest make sure the patient is</a:t>
            </a:r>
            <a:r>
              <a:rPr lang="en-US" baseline="0" dirty="0" smtClean="0"/>
              <a:t> lying on their backs on a flat firm ground, kneel beside him and locate the center of their chest and place your hand at the center.</a:t>
            </a:r>
          </a:p>
          <a:p>
            <a:r>
              <a:rPr lang="en-US" baseline="0" dirty="0" smtClean="0"/>
              <a:t>After positioning your hand </a:t>
            </a:r>
            <a:r>
              <a:rPr lang="en-US" dirty="0" smtClean="0"/>
              <a:t> keep</a:t>
            </a:r>
            <a:r>
              <a:rPr lang="en-US" baseline="0" dirty="0" smtClean="0"/>
              <a:t> it straight and cover it with the heel of your other hand and interlock the fingers of both hands. Your fingers should be raised to avoid touching the chest or ribcage of your patient.</a:t>
            </a:r>
          </a:p>
          <a:p>
            <a:r>
              <a:rPr lang="en-US" baseline="0" dirty="0" smtClean="0"/>
              <a:t>Repeat the process and a rate of 100 compressions per minute, provide 30 compressions.</a:t>
            </a:r>
          </a:p>
          <a:p>
            <a:r>
              <a:rPr lang="en-US" baseline="0" dirty="0" smtClean="0"/>
              <a:t>Move near the patient’s head, tilt it and by lifting his chin you open the airways. Allow his mouth to open slightly.</a:t>
            </a:r>
          </a:p>
          <a:p>
            <a:r>
              <a:rPr lang="en-US" baseline="0" dirty="0" smtClean="0"/>
              <a:t>Place your hand on his forehead and close his nostrils the hand on the forehead. Using your other hand support the chin of the patient, breath normally and place your mouth on the patient’s mouth and blow up to the time you see his chest raise.</a:t>
            </a:r>
          </a:p>
          <a:p>
            <a:r>
              <a:rPr lang="en-US" baseline="0" dirty="0" smtClean="0"/>
              <a:t>After removing your mouth from that of the patient, look along the chest and watch it fall. Repeat the fifth and the sixth steps one more time. By placing your hands on the patients chest over, repeat the process with 30 compressions accompanied by two rescue breaths.</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D52B606C-AF71-4FDF-85B6-C801F8456FF4}" type="slidenum">
              <a:rPr lang="en-US" smtClean="0"/>
              <a:t>11</a:t>
            </a:fld>
            <a:endParaRPr lang="en-US"/>
          </a:p>
        </p:txBody>
      </p:sp>
    </p:spTree>
    <p:extLst>
      <p:ext uri="{BB962C8B-B14F-4D97-AF65-F5344CB8AC3E}">
        <p14:creationId xmlns:p14="http://schemas.microsoft.com/office/powerpoint/2010/main" val="29387726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smtClean="0">
                <a:solidFill>
                  <a:srgbClr val="000000"/>
                </a:solidFill>
                <a:effectLst/>
                <a:latin typeface="Times New Roman"/>
              </a:rPr>
              <a:t>To</a:t>
            </a:r>
            <a:r>
              <a:rPr lang="en-US" b="0" i="0" baseline="0" dirty="0" smtClean="0">
                <a:solidFill>
                  <a:srgbClr val="000000"/>
                </a:solidFill>
                <a:effectLst/>
                <a:latin typeface="Times New Roman"/>
              </a:rPr>
              <a:t> conduct an effective CRP, trainers should be ready to bring the CRP training at the convenience of correctional officers. Due to the many </a:t>
            </a:r>
            <a:r>
              <a:rPr lang="en-US" b="0" i="0" baseline="0" dirty="0" smtClean="0">
                <a:solidFill>
                  <a:srgbClr val="000000"/>
                </a:solidFill>
                <a:effectLst/>
                <a:latin typeface="Times New Roman"/>
              </a:rPr>
              <a:t>responsibilities, overwhelming schedules, </a:t>
            </a:r>
            <a:r>
              <a:rPr lang="en-US" b="0" i="0" baseline="0" dirty="0" smtClean="0">
                <a:solidFill>
                  <a:srgbClr val="000000"/>
                </a:solidFill>
                <a:effectLst/>
                <a:latin typeface="Times New Roman"/>
              </a:rPr>
              <a:t>and the chaotic </a:t>
            </a:r>
            <a:r>
              <a:rPr lang="en-US" b="0" i="0" baseline="0" dirty="0" smtClean="0">
                <a:solidFill>
                  <a:srgbClr val="000000"/>
                </a:solidFill>
                <a:effectLst/>
                <a:latin typeface="Times New Roman"/>
              </a:rPr>
              <a:t>labor requirements, </a:t>
            </a:r>
            <a:r>
              <a:rPr lang="en-US" b="0" i="0" baseline="0" dirty="0" smtClean="0">
                <a:solidFill>
                  <a:srgbClr val="000000"/>
                </a:solidFill>
                <a:effectLst/>
                <a:latin typeface="Times New Roman"/>
              </a:rPr>
              <a:t>it is important that trainers work to provide officers with quality and complete CRP training.</a:t>
            </a:r>
            <a:endParaRPr lang="en-US" b="0" i="0" dirty="0" smtClean="0">
              <a:solidFill>
                <a:srgbClr val="000000"/>
              </a:solidFill>
              <a:effectLst/>
              <a:latin typeface="Times New Roman"/>
            </a:endParaRPr>
          </a:p>
          <a:p>
            <a:r>
              <a:rPr lang="en-US" dirty="0" smtClean="0"/>
              <a:t>CPR</a:t>
            </a:r>
            <a:r>
              <a:rPr lang="en-US" baseline="0" dirty="0" smtClean="0"/>
              <a:t> trainings should be affordable for to ensure that any correctional officers can afford them there by enhancing their response effectiveness. The government should also provide regular free training for these individuals.</a:t>
            </a:r>
          </a:p>
          <a:p>
            <a:r>
              <a:rPr lang="en-US" baseline="0" dirty="0" smtClean="0"/>
              <a:t>CPR training offered to these individuals should have the potential to influence the response of officers to emergencies. </a:t>
            </a:r>
          </a:p>
          <a:p>
            <a:r>
              <a:rPr lang="en-US" baseline="0" dirty="0" smtClean="0"/>
              <a:t>The main purpose of any CRPO training is to save lives. Thus through CRP training and performance correctional officers can easily recognize a person who is irresponsive act accordingly and incase the CRP does not respond they can call for clinicians or referrals</a:t>
            </a:r>
          </a:p>
          <a:p>
            <a:r>
              <a:rPr lang="en-US" baseline="0" dirty="0" smtClean="0"/>
              <a:t>After a CRP training correctional officers should understand how AED is used and its purpose.</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D52B606C-AF71-4FDF-85B6-C801F8456FF4}" type="slidenum">
              <a:rPr lang="en-US" smtClean="0"/>
              <a:t>12</a:t>
            </a:fld>
            <a:endParaRPr lang="en-US"/>
          </a:p>
        </p:txBody>
      </p:sp>
    </p:spTree>
    <p:extLst>
      <p:ext uri="{BB962C8B-B14F-4D97-AF65-F5344CB8AC3E}">
        <p14:creationId xmlns:p14="http://schemas.microsoft.com/office/powerpoint/2010/main" val="26697398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In</a:t>
            </a:r>
            <a:r>
              <a:rPr lang="en-US" baseline="0" dirty="0" smtClean="0">
                <a:latin typeface="Times New Roman" pitchFamily="18" charset="0"/>
                <a:cs typeface="Times New Roman" pitchFamily="18" charset="0"/>
              </a:rPr>
              <a:t> the correction centers there are a number of common mental illnesses that you encounter. However, you are not projected to act like clinicians but you be informed about these disorders and the behaviors that are linked to them. Such knowledge will enable you to  better comprehend mental health illnesses such that you can implement the suitable act when needed.</a:t>
            </a:r>
          </a:p>
          <a:p>
            <a:r>
              <a:rPr lang="en-US" baseline="0" dirty="0" smtClean="0">
                <a:latin typeface="Times New Roman" pitchFamily="18" charset="0"/>
                <a:cs typeface="Times New Roman" pitchFamily="18" charset="0"/>
              </a:rPr>
              <a:t>Schizophrenia is a condition that affects how a person’s thoughts are formed, alters idea organization, and communication. Its symptoms include Hallucinations, Disorderly speech, Strange behavior, Delusions, and Adverse symptoms including: Numb emotional reactions or  expressions, Little or no speech, and Absence of motivation or initiative.</a:t>
            </a:r>
          </a:p>
        </p:txBody>
      </p:sp>
      <p:sp>
        <p:nvSpPr>
          <p:cNvPr id="4" name="Slide Number Placeholder 3"/>
          <p:cNvSpPr>
            <a:spLocks noGrp="1"/>
          </p:cNvSpPr>
          <p:nvPr>
            <p:ph type="sldNum" sz="quarter" idx="10"/>
          </p:nvPr>
        </p:nvSpPr>
        <p:spPr/>
        <p:txBody>
          <a:bodyPr/>
          <a:lstStyle/>
          <a:p>
            <a:fld id="{D52B606C-AF71-4FDF-85B6-C801F8456FF4}" type="slidenum">
              <a:rPr lang="en-US" smtClean="0"/>
              <a:t>13</a:t>
            </a:fld>
            <a:endParaRPr lang="en-US"/>
          </a:p>
        </p:txBody>
      </p:sp>
    </p:spTree>
    <p:extLst>
      <p:ext uri="{BB962C8B-B14F-4D97-AF65-F5344CB8AC3E}">
        <p14:creationId xmlns:p14="http://schemas.microsoft.com/office/powerpoint/2010/main" val="4006101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itchFamily="2" charset="2"/>
              <a:buNone/>
            </a:pPr>
            <a:r>
              <a:rPr lang="en-US" dirty="0" smtClean="0"/>
              <a:t>Generally, depression is a mental disorder</a:t>
            </a:r>
            <a:r>
              <a:rPr lang="en-US" baseline="0" dirty="0" smtClean="0"/>
              <a:t> characterized by consistent moods of stress or disinterest in activities which result in significant daily life impairment. This period is accompanied by multiple changes in a persons normal behavior such as failure to undertake their daily responsibilities due to the effects of oversleeping or failure to sleep, </a:t>
            </a:r>
            <a:r>
              <a:rPr lang="en-US" sz="1200" dirty="0" smtClean="0">
                <a:latin typeface="Times New Roman" pitchFamily="18" charset="0"/>
                <a:cs typeface="Times New Roman" pitchFamily="18" charset="0"/>
              </a:rPr>
              <a:t>Bad temper,</a:t>
            </a:r>
            <a:r>
              <a:rPr lang="en-US" sz="1200" baseline="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Feeling tired or weak,</a:t>
            </a:r>
            <a:r>
              <a:rPr lang="en-US" sz="1200" baseline="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Feeling hopeless or worthless,</a:t>
            </a:r>
            <a:r>
              <a:rPr lang="en-US" sz="1200" baseline="0" dirty="0" smtClean="0">
                <a:latin typeface="Times New Roman" pitchFamily="18" charset="0"/>
                <a:cs typeface="Times New Roman" pitchFamily="18" charset="0"/>
              </a:rPr>
              <a:t> and </a:t>
            </a:r>
            <a:r>
              <a:rPr lang="en-US" sz="1200" dirty="0" smtClean="0">
                <a:latin typeface="Times New Roman" pitchFamily="18" charset="0"/>
                <a:cs typeface="Times New Roman" pitchFamily="18" charset="0"/>
              </a:rPr>
              <a:t>Poor thinking, concentration, and decision making capability,</a:t>
            </a:r>
            <a:r>
              <a:rPr lang="en-US" sz="1200" baseline="0" dirty="0" smtClean="0">
                <a:latin typeface="Times New Roman" pitchFamily="18" charset="0"/>
                <a:cs typeface="Times New Roman" pitchFamily="18" charset="0"/>
              </a:rPr>
              <a:t> which are some of the symptoms of depression. Feeling hopeless significantly affect what a person does. If you had a vision you stop working on it because you feel like it will never come to happen and you just let it be. This can substantially affect a persons life.</a:t>
            </a:r>
            <a:endParaRPr lang="en-US" sz="1200" dirty="0" smtClean="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D52B606C-AF71-4FDF-85B6-C801F8456FF4}" type="slidenum">
              <a:rPr lang="en-US" smtClean="0"/>
              <a:t>14</a:t>
            </a:fld>
            <a:endParaRPr lang="en-US"/>
          </a:p>
        </p:txBody>
      </p:sp>
    </p:spTree>
    <p:extLst>
      <p:ext uri="{BB962C8B-B14F-4D97-AF65-F5344CB8AC3E}">
        <p14:creationId xmlns:p14="http://schemas.microsoft.com/office/powerpoint/2010/main" val="7582143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Bipolar is a mental</a:t>
            </a:r>
            <a:r>
              <a:rPr lang="en-US" baseline="0" dirty="0" smtClean="0">
                <a:latin typeface="Times New Roman" pitchFamily="18" charset="0"/>
                <a:cs typeface="Times New Roman" pitchFamily="18" charset="0"/>
              </a:rPr>
              <a:t> disorder that is often accompanied by sporadic episodes of mania and depression. Manic episodes refer to periods of notable increased ill-tempered moods that last for at least one week. Such periods are complemented by the following symptoms; Reduced want for sleep, Persistent talking, Hyperactivity, Poor judgment, Increased distractibility, and Increased boldness.</a:t>
            </a:r>
          </a:p>
          <a:p>
            <a:r>
              <a:rPr lang="en-US" baseline="0" dirty="0" smtClean="0">
                <a:latin typeface="Times New Roman" pitchFamily="18" charset="0"/>
                <a:cs typeface="Times New Roman" pitchFamily="18" charset="0"/>
              </a:rPr>
              <a:t>Bipolar symptoms differ from one person to another. Some people refuse to treat the symptoms mainly due to fear of appearing as weak. Treatment of these symptoms can offer great medical help while </a:t>
            </a:r>
            <a:r>
              <a:rPr lang="en-US" baseline="0" dirty="0" err="1" smtClean="0">
                <a:latin typeface="Times New Roman" pitchFamily="18" charset="0"/>
                <a:cs typeface="Times New Roman" pitchFamily="18" charset="0"/>
              </a:rPr>
              <a:t>untreament</a:t>
            </a:r>
            <a:r>
              <a:rPr lang="en-US" baseline="0" dirty="0" smtClean="0">
                <a:latin typeface="Times New Roman" pitchFamily="18" charset="0"/>
                <a:cs typeface="Times New Roman" pitchFamily="18" charset="0"/>
              </a:rPr>
              <a:t> can result in adverse mental health problems.</a:t>
            </a:r>
          </a:p>
          <a:p>
            <a:endParaRPr lang="en-US" baseline="0" dirty="0" smtClean="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52B606C-AF71-4FDF-85B6-C801F8456FF4}" type="slidenum">
              <a:rPr lang="en-US" smtClean="0"/>
              <a:t>15</a:t>
            </a:fld>
            <a:endParaRPr lang="en-US"/>
          </a:p>
        </p:txBody>
      </p:sp>
    </p:spTree>
    <p:extLst>
      <p:ext uri="{BB962C8B-B14F-4D97-AF65-F5344CB8AC3E}">
        <p14:creationId xmlns:p14="http://schemas.microsoft.com/office/powerpoint/2010/main" val="17665039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PTSD refers to a disorder that affect</a:t>
            </a:r>
            <a:r>
              <a:rPr lang="en-US" baseline="0" dirty="0" smtClean="0"/>
              <a:t> a person after being exposed to a traumatic occurrence that result to death, or threaten life, result in severe injuries or threaten a person’s physical integrity. The effects of the condition include:</a:t>
            </a:r>
          </a:p>
          <a:p>
            <a:pPr marL="171450" indent="-171450">
              <a:buFont typeface="Arial" pitchFamily="34" charset="0"/>
              <a:buChar char="•"/>
            </a:pPr>
            <a:r>
              <a:rPr lang="en-US" baseline="0" dirty="0" smtClean="0"/>
              <a:t>Recurrent traumatic events such that distressing memories or thoughts of the event bring back the event to life.</a:t>
            </a:r>
          </a:p>
          <a:p>
            <a:pPr marL="171450" indent="-171450">
              <a:buFont typeface="Arial" pitchFamily="34" charset="0"/>
              <a:buChar char="•"/>
            </a:pPr>
            <a:r>
              <a:rPr lang="en-US" baseline="0" dirty="0" smtClean="0"/>
              <a:t>Trouble sleeping- one may have frequent nightmares that prevent them from sleeping</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prstClr val="black"/>
                </a:solidFill>
                <a:effectLst/>
                <a:uLnTx/>
                <a:uFillTx/>
                <a:latin typeface="+mn-lt"/>
                <a:ea typeface="+mn-ea"/>
                <a:cs typeface="+mn-cs"/>
              </a:rPr>
              <a:t>bad temper</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prstClr val="black"/>
                </a:solidFill>
                <a:effectLst/>
                <a:uLnTx/>
                <a:uFillTx/>
                <a:latin typeface="+mn-lt"/>
                <a:ea typeface="+mn-ea"/>
                <a:cs typeface="+mn-cs"/>
              </a:rPr>
              <a:t>Exaggerated  reactions when scared</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prstClr val="black"/>
                </a:solidFill>
                <a:effectLst/>
                <a:uLnTx/>
                <a:uFillTx/>
                <a:latin typeface="+mn-lt"/>
                <a:ea typeface="+mn-ea"/>
                <a:cs typeface="+mn-cs"/>
              </a:rPr>
              <a:t>Reactivity</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prstClr val="black"/>
                </a:solidFill>
                <a:effectLst/>
                <a:uLnTx/>
                <a:uFillTx/>
                <a:latin typeface="+mn-lt"/>
                <a:ea typeface="+mn-ea"/>
                <a:cs typeface="+mn-cs"/>
              </a:rPr>
              <a:t>Frenzied carefulness</a:t>
            </a:r>
            <a:endParaRPr kumimoji="0" lang="en-US" sz="2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endParaRPr>
          </a:p>
          <a:p>
            <a:pPr marL="171450" indent="-171450">
              <a:buFont typeface="Arial" pitchFamily="34" charset="0"/>
              <a:buChar char="•"/>
            </a:pPr>
            <a:endParaRPr lang="en-US" baseline="0" dirty="0" smtClean="0"/>
          </a:p>
          <a:p>
            <a:r>
              <a:rPr lang="en-US" baseline="0" dirty="0" smtClean="0"/>
              <a:t> </a:t>
            </a:r>
            <a:endParaRPr lang="en-US" dirty="0" smtClean="0"/>
          </a:p>
        </p:txBody>
      </p:sp>
      <p:sp>
        <p:nvSpPr>
          <p:cNvPr id="4" name="Slide Number Placeholder 3"/>
          <p:cNvSpPr>
            <a:spLocks noGrp="1"/>
          </p:cNvSpPr>
          <p:nvPr>
            <p:ph type="sldNum" sz="quarter" idx="10"/>
          </p:nvPr>
        </p:nvSpPr>
        <p:spPr/>
        <p:txBody>
          <a:bodyPr/>
          <a:lstStyle/>
          <a:p>
            <a:fld id="{D52B606C-AF71-4FDF-85B6-C801F8456FF4}" type="slidenum">
              <a:rPr lang="en-US" smtClean="0"/>
              <a:t>16</a:t>
            </a:fld>
            <a:endParaRPr lang="en-US"/>
          </a:p>
        </p:txBody>
      </p:sp>
    </p:spTree>
    <p:extLst>
      <p:ext uri="{BB962C8B-B14F-4D97-AF65-F5344CB8AC3E}">
        <p14:creationId xmlns:p14="http://schemas.microsoft.com/office/powerpoint/2010/main" val="4416763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 typeface="Wingdings" pitchFamily="2" charset="2"/>
              <a:buNone/>
              <a:tabLst/>
              <a:defRPr/>
            </a:pPr>
            <a:r>
              <a:rPr lang="en-US" dirty="0" smtClean="0"/>
              <a:t>Antisocial Personality Disorder is a mental condition that makes a person</a:t>
            </a:r>
            <a:r>
              <a:rPr lang="en-US" baseline="0" dirty="0" smtClean="0"/>
              <a:t> disrespect the other persons’ rights and property rights through such ways as : </a:t>
            </a:r>
            <a:r>
              <a:rPr kumimoji="0" lang="en-US" sz="2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Frequent lies, Recklessness or inability to plan early enough, Violence and bad temper, Disrespect of respect for others and self, Lack of regrets, Deceitfulness and manipulation such lying and defrauding others </a:t>
            </a:r>
          </a:p>
          <a:p>
            <a:pPr marL="0" marR="0" lvl="0" indent="0" algn="l" defTabSz="914400" rtl="0" eaLnBrk="1" fontAlgn="auto" latinLnBrk="0" hangingPunct="1">
              <a:lnSpc>
                <a:spcPct val="100000"/>
              </a:lnSpc>
              <a:spcBef>
                <a:spcPct val="20000"/>
              </a:spcBef>
              <a:spcAft>
                <a:spcPts val="0"/>
              </a:spcAft>
              <a:buClrTx/>
              <a:buSzTx/>
              <a:buFont typeface="Wingdings" pitchFamily="2" charset="2"/>
              <a:buNone/>
              <a:tabLst/>
              <a:defRPr/>
            </a:pPr>
            <a:r>
              <a:rPr kumimoji="0" lang="en-US" sz="2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There are programs that deal with antisocial personality disorders of inmates. These include </a:t>
            </a:r>
            <a:r>
              <a:rPr lang="en-US" sz="2400" dirty="0" smtClean="0"/>
              <a:t>Group Therapy Program (GTP), </a:t>
            </a:r>
            <a:r>
              <a:rPr lang="en-US" dirty="0" smtClean="0"/>
              <a:t>Behavioral Health Unit (BHU),</a:t>
            </a:r>
            <a:r>
              <a:rPr lang="en-US" baseline="0" dirty="0" smtClean="0"/>
              <a:t> and </a:t>
            </a:r>
            <a:r>
              <a:rPr lang="en-US" dirty="0" smtClean="0"/>
              <a:t>Therapeutic Behavior Unit (TBU) </a:t>
            </a:r>
          </a:p>
          <a:p>
            <a:r>
              <a:rPr lang="en-US" dirty="0" smtClean="0"/>
              <a:t>,</a:t>
            </a:r>
            <a:endParaRPr lang="en-US" dirty="0"/>
          </a:p>
        </p:txBody>
      </p:sp>
      <p:sp>
        <p:nvSpPr>
          <p:cNvPr id="4" name="Slide Number Placeholder 3"/>
          <p:cNvSpPr>
            <a:spLocks noGrp="1"/>
          </p:cNvSpPr>
          <p:nvPr>
            <p:ph type="sldNum" sz="quarter" idx="10"/>
          </p:nvPr>
        </p:nvSpPr>
        <p:spPr/>
        <p:txBody>
          <a:bodyPr/>
          <a:lstStyle/>
          <a:p>
            <a:fld id="{D52B606C-AF71-4FDF-85B6-C801F8456FF4}" type="slidenum">
              <a:rPr lang="en-US" smtClean="0"/>
              <a:t>17</a:t>
            </a:fld>
            <a:endParaRPr lang="en-US"/>
          </a:p>
        </p:txBody>
      </p:sp>
    </p:spTree>
    <p:extLst>
      <p:ext uri="{BB962C8B-B14F-4D97-AF65-F5344CB8AC3E}">
        <p14:creationId xmlns:p14="http://schemas.microsoft.com/office/powerpoint/2010/main" val="17654680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Borderline</a:t>
            </a:r>
            <a:r>
              <a:rPr lang="en-US" baseline="0" dirty="0" smtClean="0">
                <a:latin typeface="Times New Roman" pitchFamily="18" charset="0"/>
                <a:cs typeface="Times New Roman" pitchFamily="18" charset="0"/>
              </a:rPr>
              <a:t> Personality disorder lead to the following effects to an individual: Unsteady and extreme relationships</a:t>
            </a:r>
          </a:p>
          <a:p>
            <a:r>
              <a:rPr lang="en-US" baseline="0" dirty="0" smtClean="0">
                <a:latin typeface="Times New Roman" pitchFamily="18" charset="0"/>
                <a:cs typeface="Times New Roman" pitchFamily="18" charset="0"/>
              </a:rPr>
              <a:t>Thoughtless behaviors that cause self-damage</a:t>
            </a:r>
          </a:p>
          <a:p>
            <a:r>
              <a:rPr lang="en-US" baseline="0" dirty="0" smtClean="0">
                <a:latin typeface="Times New Roman" pitchFamily="18" charset="0"/>
                <a:cs typeface="Times New Roman" pitchFamily="18" charset="0"/>
              </a:rPr>
              <a:t>Hurting oneself or behaviors that lead to suicide</a:t>
            </a:r>
          </a:p>
          <a:p>
            <a:r>
              <a:rPr lang="en-US" baseline="0" dirty="0" smtClean="0">
                <a:latin typeface="Times New Roman" pitchFamily="18" charset="0"/>
                <a:cs typeface="Times New Roman" pitchFamily="18" charset="0"/>
              </a:rPr>
              <a:t>Inconsistent emotions</a:t>
            </a:r>
          </a:p>
          <a:p>
            <a:r>
              <a:rPr lang="en-US" baseline="0" dirty="0" smtClean="0">
                <a:latin typeface="Times New Roman" pitchFamily="18" charset="0"/>
                <a:cs typeface="Times New Roman" pitchFamily="18" charset="0"/>
              </a:rPr>
              <a:t>Extreme anger and struggles of anger control</a:t>
            </a:r>
          </a:p>
          <a:p>
            <a:r>
              <a:rPr lang="en-US" baseline="0" dirty="0" smtClean="0">
                <a:latin typeface="Times New Roman" pitchFamily="18" charset="0"/>
                <a:cs typeface="Times New Roman" pitchFamily="18" charset="0"/>
              </a:rPr>
              <a:t>Emptiness feelings</a:t>
            </a:r>
          </a:p>
          <a:p>
            <a:pPr marL="0" marR="0" lvl="0" indent="0" algn="l" defTabSz="914400" rtl="0" eaLnBrk="1" fontAlgn="auto" latinLnBrk="0" hangingPunct="1">
              <a:lnSpc>
                <a:spcPct val="100000"/>
              </a:lnSpc>
              <a:spcBef>
                <a:spcPct val="20000"/>
              </a:spcBef>
              <a:spcAft>
                <a:spcPts val="0"/>
              </a:spcAft>
              <a:buClrTx/>
              <a:buSzTx/>
              <a:buFont typeface="Wingdings" pitchFamily="2" charset="2"/>
              <a:buNone/>
              <a:tabLst/>
              <a:defRPr/>
            </a:pPr>
            <a:r>
              <a:rPr lang="en-US" baseline="0" dirty="0" smtClean="0">
                <a:latin typeface="Times New Roman" pitchFamily="18" charset="0"/>
                <a:cs typeface="Times New Roman" pitchFamily="18" charset="0"/>
              </a:rPr>
              <a:t>These behaviors are adept staff splitters. </a:t>
            </a:r>
            <a:r>
              <a:rPr kumimoji="0" lang="en-US" sz="2400" b="0" i="0" u="none" strike="noStrike" kern="1200" cap="none" spc="0" normalizeH="0" baseline="0" noProof="0" dirty="0" smtClean="0">
                <a:ln>
                  <a:noFill/>
                </a:ln>
                <a:solidFill>
                  <a:prstClr val="black"/>
                </a:solidFill>
                <a:effectLst/>
                <a:uLnTx/>
                <a:uFillTx/>
                <a:latin typeface="+mn-lt"/>
                <a:ea typeface="+mn-ea"/>
                <a:cs typeface="+mn-cs"/>
              </a:rPr>
              <a:t>Group Therapy Program (GTP), </a:t>
            </a:r>
            <a:r>
              <a:rPr kumimoji="0" lang="en-US" sz="1200" b="0" i="0" u="none" strike="noStrike" kern="1200" cap="none" spc="0" normalizeH="0" baseline="0" noProof="0" dirty="0" smtClean="0">
                <a:ln>
                  <a:noFill/>
                </a:ln>
                <a:solidFill>
                  <a:prstClr val="black"/>
                </a:solidFill>
                <a:effectLst/>
                <a:uLnTx/>
                <a:uFillTx/>
                <a:latin typeface="+mn-lt"/>
                <a:ea typeface="+mn-ea"/>
                <a:cs typeface="+mn-cs"/>
              </a:rPr>
              <a:t>Behavioral Health Unit (BHU), and Therapeutic Behavior Unit (TBU) are still responsible for addressing the necessities of inmates with this disorder.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a:t>
            </a:r>
          </a:p>
          <a:p>
            <a:endParaRPr lang="en-US" baseline="0" dirty="0" smtClean="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52B606C-AF71-4FDF-85B6-C801F8456FF4}" type="slidenum">
              <a:rPr lang="en-US" smtClean="0"/>
              <a:t>18</a:t>
            </a:fld>
            <a:endParaRPr lang="en-US"/>
          </a:p>
        </p:txBody>
      </p:sp>
    </p:spTree>
    <p:extLst>
      <p:ext uri="{BB962C8B-B14F-4D97-AF65-F5344CB8AC3E}">
        <p14:creationId xmlns:p14="http://schemas.microsoft.com/office/powerpoint/2010/main" val="38678752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itchFamily="2" charset="2"/>
              <a:buNone/>
            </a:pPr>
            <a:r>
              <a:rPr lang="en-US" dirty="0" smtClean="0"/>
              <a:t>Development disorder, refers to emotional or behavioral growth of emotions as a reaction to a stressor. It includes: </a:t>
            </a:r>
            <a:r>
              <a:rPr lang="en-US" sz="1200" dirty="0" smtClean="0"/>
              <a:t> depression,</a:t>
            </a:r>
            <a:r>
              <a:rPr lang="en-US" sz="1200" baseline="0" dirty="0" smtClean="0"/>
              <a:t> </a:t>
            </a:r>
            <a:r>
              <a:rPr lang="en-US" sz="1200" dirty="0" smtClean="0"/>
              <a:t>misconduct, anxiety,</a:t>
            </a:r>
            <a:r>
              <a:rPr lang="en-US" sz="1200" baseline="0" dirty="0" smtClean="0"/>
              <a:t> and </a:t>
            </a:r>
            <a:r>
              <a:rPr lang="en-US" sz="1200" dirty="0" smtClean="0"/>
              <a:t>impaired functionality at work or socially.</a:t>
            </a:r>
          </a:p>
          <a:p>
            <a:endParaRPr lang="en-US" dirty="0" smtClean="0"/>
          </a:p>
        </p:txBody>
      </p:sp>
      <p:sp>
        <p:nvSpPr>
          <p:cNvPr id="4" name="Slide Number Placeholder 3"/>
          <p:cNvSpPr>
            <a:spLocks noGrp="1"/>
          </p:cNvSpPr>
          <p:nvPr>
            <p:ph type="sldNum" sz="quarter" idx="10"/>
          </p:nvPr>
        </p:nvSpPr>
        <p:spPr/>
        <p:txBody>
          <a:bodyPr/>
          <a:lstStyle/>
          <a:p>
            <a:fld id="{D52B606C-AF71-4FDF-85B6-C801F8456FF4}" type="slidenum">
              <a:rPr lang="en-US" smtClean="0"/>
              <a:t>19</a:t>
            </a:fld>
            <a:endParaRPr lang="en-US"/>
          </a:p>
        </p:txBody>
      </p:sp>
    </p:spTree>
    <p:extLst>
      <p:ext uri="{BB962C8B-B14F-4D97-AF65-F5344CB8AC3E}">
        <p14:creationId xmlns:p14="http://schemas.microsoft.com/office/powerpoint/2010/main" val="9506574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It</a:t>
            </a:r>
            <a:r>
              <a:rPr lang="en-US" baseline="0" dirty="0" smtClean="0">
                <a:latin typeface="Times New Roman" pitchFamily="18" charset="0"/>
                <a:cs typeface="Times New Roman" pitchFamily="18" charset="0"/>
              </a:rPr>
              <a:t> is important for you as correctional officers to communicate with inmates. This is because, though communication you can identify an inmate is not in mood and this will trigger you to observe their behaviors thus you will recognize when a need for referral arises. There are three tips that can help ensure effective communication with inmates during crisis. These are: </a:t>
            </a:r>
            <a:r>
              <a:rPr kumimoji="0" lang="en-US" sz="2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 </a:t>
            </a:r>
          </a:p>
          <a:p>
            <a:pPr marL="171450" indent="-171450">
              <a:buFont typeface="Arial" pitchFamily="34" charset="0"/>
              <a:buChar char="•"/>
            </a:pPr>
            <a:r>
              <a:rPr kumimoji="0" lang="en-US" sz="2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maintaining the inmates’ focus and calmness. Ensure that inmates are concentrating on what you want them to do. Apply the communication skills you have learnt and keep everything professional. Instructions should be given in a calm and threat free voice. Ensuring an effective communication help reduce confusion and violence.</a:t>
            </a:r>
          </a:p>
          <a:p>
            <a:pPr marL="171450" indent="-171450">
              <a:buFont typeface="Arial" pitchFamily="34" charset="0"/>
              <a:buChar char="•"/>
            </a:pPr>
            <a:r>
              <a:rPr kumimoji="0" lang="en-US" sz="2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Maintain simplicity: </a:t>
            </a:r>
            <a:r>
              <a:rPr kumimoji="0" lang="en-US" sz="12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During crisis, inmates may be unable to respond to and follow complex instructions. Use of a simple and familiar language can help reduce misunderstandings of an inmate who is probably hearing or seeing things that not there.</a:t>
            </a:r>
          </a:p>
          <a:p>
            <a:pPr marL="171450" indent="-171450">
              <a:buFont typeface="Arial" pitchFamily="34" charset="0"/>
              <a:buChar char="•"/>
            </a:pPr>
            <a:r>
              <a:rPr kumimoji="0" lang="en-US" sz="2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Avoid arguments. It is important to keenly listen to the inmates, avoid making any judgments or fun on the inmate. Do not come to an agreement that hallucinations and delusions are in existent, but keep in mind that they are real to inmates. Ask them what they see or hear but if you do not see or hear the same tell them you don’t but don’t argue and don’t promise them anything you know you can’t offer.</a:t>
            </a:r>
          </a:p>
          <a:p>
            <a:pPr marL="0" indent="0">
              <a:buFont typeface="Arial" pitchFamily="34" charset="0"/>
              <a:buNone/>
            </a:pPr>
            <a:endParaRPr kumimoji="0" lang="en-US" sz="2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endParaRPr>
          </a:p>
          <a:p>
            <a:pPr marL="171450" indent="-171450">
              <a:buFont typeface="Arial" pitchFamily="34" charset="0"/>
              <a:buChar char="•"/>
            </a:pPr>
            <a:endParaRPr kumimoji="0" lang="en-US" sz="12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endParaRPr>
          </a:p>
          <a:p>
            <a:pPr marL="171450" indent="-171450">
              <a:buFont typeface="Arial" pitchFamily="34" charset="0"/>
              <a:buChar char="•"/>
            </a:pPr>
            <a:endParaRPr kumimoji="0" lang="en-US" sz="2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52B606C-AF71-4FDF-85B6-C801F8456FF4}" type="slidenum">
              <a:rPr lang="en-US" smtClean="0"/>
              <a:t>20</a:t>
            </a:fld>
            <a:endParaRPr lang="en-US"/>
          </a:p>
        </p:txBody>
      </p:sp>
    </p:spTree>
    <p:extLst>
      <p:ext uri="{BB962C8B-B14F-4D97-AF65-F5344CB8AC3E}">
        <p14:creationId xmlns:p14="http://schemas.microsoft.com/office/powerpoint/2010/main" val="40099571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no point</a:t>
            </a:r>
            <a:r>
              <a:rPr lang="en-US" baseline="0" dirty="0" smtClean="0"/>
              <a:t> are you expected to be clinicians, however, it is important for you to recognize inmates who demonstrate the signs and symptoms of mental disorder, those that are mentally ill or have developmental disabilities. You should be in a position to identify any prospective  issue and take the relevant action to ensure that inmates are served appropriately. It is also important that you maintain a communicative and collaborative connection with medical and mental health clinicians who have been designated the referred inmates.</a:t>
            </a:r>
            <a:endParaRPr lang="en-US" dirty="0" smtClean="0"/>
          </a:p>
        </p:txBody>
      </p:sp>
      <p:sp>
        <p:nvSpPr>
          <p:cNvPr id="4" name="Slide Number Placeholder 3"/>
          <p:cNvSpPr>
            <a:spLocks noGrp="1"/>
          </p:cNvSpPr>
          <p:nvPr>
            <p:ph type="sldNum" sz="quarter" idx="10"/>
          </p:nvPr>
        </p:nvSpPr>
        <p:spPr/>
        <p:txBody>
          <a:bodyPr/>
          <a:lstStyle/>
          <a:p>
            <a:fld id="{D52B606C-AF71-4FDF-85B6-C801F8456FF4}" type="slidenum">
              <a:rPr lang="en-US" smtClean="0"/>
              <a:t>21</a:t>
            </a:fld>
            <a:endParaRPr lang="en-US"/>
          </a:p>
        </p:txBody>
      </p:sp>
    </p:spTree>
    <p:extLst>
      <p:ext uri="{BB962C8B-B14F-4D97-AF65-F5344CB8AC3E}">
        <p14:creationId xmlns:p14="http://schemas.microsoft.com/office/powerpoint/2010/main" val="35307698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Incase</a:t>
            </a:r>
            <a:r>
              <a:rPr lang="en-US" baseline="0" dirty="0" smtClean="0">
                <a:latin typeface="Times New Roman" pitchFamily="18" charset="0"/>
                <a:cs typeface="Times New Roman" pitchFamily="18" charset="0"/>
              </a:rPr>
              <a:t> you notice an unusual behavior that you feel need medical attention you should contact the medical department if a medical emergency occurs or in absence of mental health. You can also contact them if the inmate requires mental health attention.</a:t>
            </a:r>
          </a:p>
          <a:p>
            <a:r>
              <a:rPr lang="en-US" baseline="0" dirty="0" smtClean="0">
                <a:latin typeface="Times New Roman" pitchFamily="18" charset="0"/>
                <a:cs typeface="Times New Roman" pitchFamily="18" charset="0"/>
              </a:rPr>
              <a:t>You should also inform a higher ranked security officer such as an area supervisor. The final step is to fill in the referral form. The details to be filled include: Full names of the inmate, residential area or house, date, referral time, and the name of the officer making the referral.</a:t>
            </a:r>
          </a:p>
        </p:txBody>
      </p:sp>
      <p:sp>
        <p:nvSpPr>
          <p:cNvPr id="4" name="Slide Number Placeholder 3"/>
          <p:cNvSpPr>
            <a:spLocks noGrp="1"/>
          </p:cNvSpPr>
          <p:nvPr>
            <p:ph type="sldNum" sz="quarter" idx="10"/>
          </p:nvPr>
        </p:nvSpPr>
        <p:spPr/>
        <p:txBody>
          <a:bodyPr/>
          <a:lstStyle/>
          <a:p>
            <a:fld id="{D52B606C-AF71-4FDF-85B6-C801F8456FF4}" type="slidenum">
              <a:rPr lang="en-US" smtClean="0"/>
              <a:t>22</a:t>
            </a:fld>
            <a:endParaRPr lang="en-US"/>
          </a:p>
        </p:txBody>
      </p:sp>
    </p:spTree>
    <p:extLst>
      <p:ext uri="{BB962C8B-B14F-4D97-AF65-F5344CB8AC3E}">
        <p14:creationId xmlns:p14="http://schemas.microsoft.com/office/powerpoint/2010/main" val="35898412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 typeface="Wingdings" pitchFamily="2" charset="2"/>
              <a:buNone/>
              <a:tabLst/>
              <a:defRPr/>
            </a:pPr>
            <a:r>
              <a:rPr lang="en-US" dirty="0" smtClean="0">
                <a:latin typeface="Times New Roman" pitchFamily="18" charset="0"/>
                <a:cs typeface="Times New Roman" pitchFamily="18" charset="0"/>
              </a:rPr>
              <a:t>Before</a:t>
            </a:r>
            <a:r>
              <a:rPr lang="en-US" baseline="0" dirty="0" smtClean="0">
                <a:latin typeface="Times New Roman" pitchFamily="18" charset="0"/>
                <a:cs typeface="Times New Roman" pitchFamily="18" charset="0"/>
              </a:rPr>
              <a:t> contacting the medical department and the rest of the team, it is important to note such points as </a:t>
            </a:r>
            <a:r>
              <a:rPr kumimoji="0" lang="en-US" sz="2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The specific aspects that are the criteria for the referral of the inmate</a:t>
            </a:r>
          </a:p>
          <a:p>
            <a:pPr marL="342900" marR="0" lvl="0" indent="-342900" algn="l" defTabSz="914400" rtl="0" eaLnBrk="1" fontAlgn="auto" latinLnBrk="0" hangingPunct="1">
              <a:lnSpc>
                <a:spcPct val="100000"/>
              </a:lnSpc>
              <a:spcBef>
                <a:spcPct val="20000"/>
              </a:spcBef>
              <a:spcAft>
                <a:spcPts val="0"/>
              </a:spcAft>
              <a:buClrTx/>
              <a:buSzTx/>
              <a:buFont typeface="Wingdings" pitchFamily="2" charset="2"/>
              <a:buChar char="ü"/>
              <a:tabLst/>
              <a:defRPr/>
            </a:pPr>
            <a:r>
              <a:rPr kumimoji="0" lang="en-US" sz="2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Record the date and time of the referral</a:t>
            </a:r>
          </a:p>
          <a:p>
            <a:pPr marL="342900" marR="0" lvl="0" indent="-342900" algn="l" defTabSz="914400" rtl="0" eaLnBrk="1" fontAlgn="auto" latinLnBrk="0" hangingPunct="1">
              <a:lnSpc>
                <a:spcPct val="100000"/>
              </a:lnSpc>
              <a:spcBef>
                <a:spcPct val="20000"/>
              </a:spcBef>
              <a:spcAft>
                <a:spcPts val="0"/>
              </a:spcAft>
              <a:buClrTx/>
              <a:buSzTx/>
              <a:buFont typeface="Wingdings" pitchFamily="2" charset="2"/>
              <a:buChar char="ü"/>
              <a:tabLst/>
              <a:defRPr/>
            </a:pPr>
            <a:r>
              <a:rPr kumimoji="0" lang="en-US" sz="2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The area in which the specific behaviors that hints the need for the referral occurred most often</a:t>
            </a:r>
          </a:p>
          <a:p>
            <a:pPr marL="342900" marR="0" lvl="0" indent="-342900" algn="l" defTabSz="914400" rtl="0" eaLnBrk="1" fontAlgn="auto" latinLnBrk="0" hangingPunct="1">
              <a:lnSpc>
                <a:spcPct val="100000"/>
              </a:lnSpc>
              <a:spcBef>
                <a:spcPct val="20000"/>
              </a:spcBef>
              <a:spcAft>
                <a:spcPts val="0"/>
              </a:spcAft>
              <a:buClrTx/>
              <a:buSzTx/>
              <a:buFont typeface="Wingdings" pitchFamily="2" charset="2"/>
              <a:buChar char="ü"/>
              <a:tabLst/>
              <a:defRPr/>
            </a:pPr>
            <a:r>
              <a:rPr kumimoji="0" lang="en-US" sz="2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Note any extra relevant info about the inmate such as Loss of a loved one, Any bad liberation board decision, Corrective detention, and residential conflicts</a:t>
            </a:r>
          </a:p>
          <a:p>
            <a:pPr marL="0" marR="0" lvl="0" indent="0" algn="l" defTabSz="914400" rtl="0" eaLnBrk="1" fontAlgn="auto" latinLnBrk="0" hangingPunct="1">
              <a:lnSpc>
                <a:spcPct val="100000"/>
              </a:lnSpc>
              <a:spcBef>
                <a:spcPct val="20000"/>
              </a:spcBef>
              <a:spcAft>
                <a:spcPts val="0"/>
              </a:spcAft>
              <a:buClrTx/>
              <a:buSzTx/>
              <a:buFont typeface="Wingdings" pitchFamily="2" charset="2"/>
              <a:buNone/>
              <a:tabLst/>
              <a:defRPr/>
            </a:pPr>
            <a:r>
              <a:rPr kumimoji="0" lang="en-US" sz="2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These factors are very essential as they help the team that the inmate has been referred to determine the actual problem of the inmate. Additionally, these factors may also help avoid any misjudgment and unnecessary referrals.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52B606C-AF71-4FDF-85B6-C801F8456FF4}" type="slidenum">
              <a:rPr lang="en-US" smtClean="0"/>
              <a:t>23</a:t>
            </a:fld>
            <a:endParaRPr lang="en-US"/>
          </a:p>
        </p:txBody>
      </p:sp>
    </p:spTree>
    <p:extLst>
      <p:ext uri="{BB962C8B-B14F-4D97-AF65-F5344CB8AC3E}">
        <p14:creationId xmlns:p14="http://schemas.microsoft.com/office/powerpoint/2010/main" val="17719368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Treatment</a:t>
            </a:r>
            <a:r>
              <a:rPr lang="en-US" baseline="0" dirty="0" smtClean="0"/>
              <a:t> of mental health issues of inmates with mental health disorders result in improved health and life of inmates and the whole prison population. Response to mental health issues result in promotion of an understanding of the challenges that are experienced by prisoners with mental disorders thereby reducing stigmatization and discrimination. Eventually, handling the necessities of the mentally ill increases the chances that once they leave prison they will be in a position to adapt to the life in the community which in return decreases the chances of them going back to prison.</a:t>
            </a:r>
          </a:p>
        </p:txBody>
      </p:sp>
      <p:sp>
        <p:nvSpPr>
          <p:cNvPr id="4" name="Slide Number Placeholder 3"/>
          <p:cNvSpPr>
            <a:spLocks noGrp="1"/>
          </p:cNvSpPr>
          <p:nvPr>
            <p:ph type="sldNum" sz="quarter" idx="10"/>
          </p:nvPr>
        </p:nvSpPr>
        <p:spPr/>
        <p:txBody>
          <a:bodyPr/>
          <a:lstStyle/>
          <a:p>
            <a:fld id="{D52B606C-AF71-4FDF-85B6-C801F8456FF4}" type="slidenum">
              <a:rPr lang="en-US" smtClean="0"/>
              <a:t>24</a:t>
            </a:fld>
            <a:endParaRPr lang="en-US"/>
          </a:p>
        </p:txBody>
      </p:sp>
    </p:spTree>
    <p:extLst>
      <p:ext uri="{BB962C8B-B14F-4D97-AF65-F5344CB8AC3E}">
        <p14:creationId xmlns:p14="http://schemas.microsoft.com/office/powerpoint/2010/main" val="31788326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1" fontAlgn="auto" latinLnBrk="0" hangingPunct="1">
              <a:lnSpc>
                <a:spcPct val="100000"/>
              </a:lnSpc>
              <a:spcBef>
                <a:spcPct val="20000"/>
              </a:spcBef>
              <a:spcAft>
                <a:spcPts val="0"/>
              </a:spcAft>
              <a:buClrTx/>
              <a:buSzTx/>
              <a:buFont typeface="Wingdings" pitchFamily="2" charset="2"/>
              <a:buChar char="Ø"/>
              <a:tabLst/>
              <a:defRPr/>
            </a:pPr>
            <a:r>
              <a:rPr lang="en-US" dirty="0" smtClean="0"/>
              <a:t>Prison</a:t>
            </a:r>
            <a:r>
              <a:rPr lang="en-US" baseline="0" dirty="0" smtClean="0"/>
              <a:t> staffs are </a:t>
            </a:r>
            <a:r>
              <a:rPr lang="en-US" baseline="0" dirty="0" smtClean="0"/>
              <a:t>often </a:t>
            </a:r>
            <a:r>
              <a:rPr lang="en-US" baseline="0" dirty="0" smtClean="0"/>
              <a:t>faced with the challenges of a difficult and demanding work environment. Inmates with unidentified and untreated mental conditions increases the complexity and the negative effects of correctional centers environment and increases the demand of prison staff. A correctional facility that responds to and enhances mental stability of inmates has high chances of </a:t>
            </a:r>
            <a:r>
              <a:rPr kumimoji="0" lang="en-US" sz="2400" b="0"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establishing a work environments that promote the general morale and emotional health of correctional staffs </a:t>
            </a:r>
          </a:p>
          <a:p>
            <a:endParaRPr lang="en-US" dirty="0" smtClean="0"/>
          </a:p>
        </p:txBody>
      </p:sp>
      <p:sp>
        <p:nvSpPr>
          <p:cNvPr id="4" name="Slide Number Placeholder 3"/>
          <p:cNvSpPr>
            <a:spLocks noGrp="1"/>
          </p:cNvSpPr>
          <p:nvPr>
            <p:ph type="sldNum" sz="quarter" idx="10"/>
          </p:nvPr>
        </p:nvSpPr>
        <p:spPr/>
        <p:txBody>
          <a:bodyPr/>
          <a:lstStyle/>
          <a:p>
            <a:fld id="{D52B606C-AF71-4FDF-85B6-C801F8456FF4}" type="slidenum">
              <a:rPr lang="en-US" smtClean="0"/>
              <a:t>25</a:t>
            </a:fld>
            <a:endParaRPr lang="en-US"/>
          </a:p>
        </p:txBody>
      </p:sp>
    </p:spTree>
    <p:extLst>
      <p:ext uri="{BB962C8B-B14F-4D97-AF65-F5344CB8AC3E}">
        <p14:creationId xmlns:p14="http://schemas.microsoft.com/office/powerpoint/2010/main" val="33709281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community forms a big</a:t>
            </a:r>
            <a:r>
              <a:rPr lang="en-US" baseline="0" dirty="0" smtClean="0"/>
              <a:t> part of the correctional facilities and there is no way the health of prisoners can be addressed without considering the health of the general population as there are unlimited inter-changes between the correctional centers and the whole community through security officers, authorities, health providers and the continuous enrollment and release of inmates.  Thus, the health of the correctional facilities translate into public health. Thus, handling the mental necessities of inmates translate into the following benefits to the community.</a:t>
            </a:r>
          </a:p>
          <a:p>
            <a:r>
              <a:rPr lang="en-US" sz="1200" dirty="0" smtClean="0">
                <a:latin typeface="Times New Roman" pitchFamily="18" charset="0"/>
                <a:cs typeface="Times New Roman" pitchFamily="18" charset="0"/>
              </a:rPr>
              <a:t>Reduction of re-offences</a:t>
            </a:r>
          </a:p>
          <a:p>
            <a:r>
              <a:rPr lang="en-US" sz="1200" dirty="0" smtClean="0">
                <a:latin typeface="Times New Roman" pitchFamily="18" charset="0"/>
                <a:cs typeface="Times New Roman" pitchFamily="18" charset="0"/>
              </a:rPr>
              <a:t>Reduced number of people who go back to prison</a:t>
            </a:r>
          </a:p>
          <a:p>
            <a:r>
              <a:rPr lang="en-US" sz="1200" dirty="0" smtClean="0">
                <a:latin typeface="Times New Roman" pitchFamily="18" charset="0"/>
                <a:cs typeface="Times New Roman" pitchFamily="18" charset="0"/>
              </a:rPr>
              <a:t>Prevent mentally sick individuals form going to prison by sending them to rehabilitation centers and offering treatment to them</a:t>
            </a:r>
          </a:p>
          <a:p>
            <a:r>
              <a:rPr lang="en-US" sz="1200" dirty="0" smtClean="0">
                <a:latin typeface="Times New Roman" pitchFamily="18" charset="0"/>
                <a:cs typeface="Times New Roman" pitchFamily="18" charset="0"/>
              </a:rPr>
              <a:t>Reduction of elevated costs of correctional centers.</a:t>
            </a:r>
          </a:p>
          <a:p>
            <a:endParaRPr lang="en-US" dirty="0" smtClean="0"/>
          </a:p>
        </p:txBody>
      </p:sp>
      <p:sp>
        <p:nvSpPr>
          <p:cNvPr id="4" name="Slide Number Placeholder 3"/>
          <p:cNvSpPr>
            <a:spLocks noGrp="1"/>
          </p:cNvSpPr>
          <p:nvPr>
            <p:ph type="sldNum" sz="quarter" idx="10"/>
          </p:nvPr>
        </p:nvSpPr>
        <p:spPr/>
        <p:txBody>
          <a:bodyPr/>
          <a:lstStyle/>
          <a:p>
            <a:fld id="{D52B606C-AF71-4FDF-85B6-C801F8456FF4}" type="slidenum">
              <a:rPr lang="en-US" smtClean="0"/>
              <a:t>26</a:t>
            </a:fld>
            <a:endParaRPr lang="en-US"/>
          </a:p>
        </p:txBody>
      </p:sp>
    </p:spTree>
    <p:extLst>
      <p:ext uri="{BB962C8B-B14F-4D97-AF65-F5344CB8AC3E}">
        <p14:creationId xmlns:p14="http://schemas.microsoft.com/office/powerpoint/2010/main" val="1947974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6AF266B6-E381-48ED-B2F1-371529735842}" type="datetimeFigureOut">
              <a:rPr lang="en-US" smtClean="0"/>
              <a:t>2/9/2019</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E34C9243-F6D8-4213-9DC5-405325D2EBB3}" type="slidenum">
              <a:rPr lang="en-US" smtClean="0"/>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AF266B6-E381-48ED-B2F1-371529735842}" type="datetimeFigureOut">
              <a:rPr lang="en-US" smtClean="0"/>
              <a:t>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4C9243-F6D8-4213-9DC5-405325D2EBB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6AF266B6-E381-48ED-B2F1-371529735842}" type="datetimeFigureOut">
              <a:rPr lang="en-US" smtClean="0"/>
              <a:t>2/9/2019</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4C9243-F6D8-4213-9DC5-405325D2EBB3}" type="slidenum">
              <a:rPr lang="en-US" smtClean="0"/>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AF266B6-E381-48ED-B2F1-371529735842}" type="datetimeFigureOut">
              <a:rPr lang="en-US" smtClean="0"/>
              <a:t>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4C9243-F6D8-4213-9DC5-405325D2EBB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AF266B6-E381-48ED-B2F1-371529735842}" type="datetimeFigureOut">
              <a:rPr lang="en-US" smtClean="0"/>
              <a:t>2/9/2019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4C9243-F6D8-4213-9DC5-405325D2EBB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AF266B6-E381-48ED-B2F1-371529735842}" type="datetimeFigureOut">
              <a:rPr lang="en-US" smtClean="0"/>
              <a:t>2/9/2019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4C9243-F6D8-4213-9DC5-405325D2EBB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6AF266B6-E381-48ED-B2F1-371529735842}" type="datetimeFigureOut">
              <a:rPr lang="en-US" smtClean="0"/>
              <a:t>2/9/2019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4C9243-F6D8-4213-9DC5-405325D2EBB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AF266B6-E381-48ED-B2F1-371529735842}" type="datetimeFigureOut">
              <a:rPr lang="en-US" smtClean="0"/>
              <a:t>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4C9243-F6D8-4213-9DC5-405325D2EBB3}" type="slidenum">
              <a:rPr lang="en-US" smtClean="0"/>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6AF266B6-E381-48ED-B2F1-371529735842}" type="datetimeFigureOut">
              <a:rPr lang="en-US" smtClean="0"/>
              <a:t>2/9/2019</a:t>
            </a:fld>
            <a:endParaRPr lang="en-US"/>
          </a:p>
        </p:txBody>
      </p:sp>
      <p:sp>
        <p:nvSpPr>
          <p:cNvPr id="7" name="Slide Number Placeholder 6"/>
          <p:cNvSpPr>
            <a:spLocks noGrp="1"/>
          </p:cNvSpPr>
          <p:nvPr>
            <p:ph type="sldNum" sz="quarter" idx="12"/>
          </p:nvPr>
        </p:nvSpPr>
        <p:spPr/>
        <p:txBody>
          <a:bodyPr/>
          <a:lstStyle/>
          <a:p>
            <a:fld id="{E34C9243-F6D8-4213-9DC5-405325D2EBB3}" type="slidenum">
              <a:rPr lang="en-US" smtClean="0"/>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AF266B6-E381-48ED-B2F1-371529735842}" type="datetimeFigureOut">
              <a:rPr lang="en-US" smtClean="0"/>
              <a:t>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4C9243-F6D8-4213-9DC5-405325D2EBB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AF266B6-E381-48ED-B2F1-371529735842}" type="datetimeFigureOut">
              <a:rPr lang="en-US" smtClean="0"/>
              <a:t>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4C9243-F6D8-4213-9DC5-405325D2EBB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6AF266B6-E381-48ED-B2F1-371529735842}" type="datetimeFigureOut">
              <a:rPr lang="en-US" smtClean="0"/>
              <a:t>2/9/2019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E34C9243-F6D8-4213-9DC5-405325D2EBB3}" type="slidenum">
              <a:rPr lang="en-US" smtClean="0"/>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flipV="1">
            <a:off x="642805" y="5105399"/>
            <a:ext cx="6553200" cy="45719"/>
          </a:xfrm>
        </p:spPr>
        <p:txBody>
          <a:bodyPr>
            <a:normAutofit fontScale="25000" lnSpcReduction="20000"/>
          </a:bodyPr>
          <a:lstStyle/>
          <a:p>
            <a:endParaRPr lang="en-US" dirty="0"/>
          </a:p>
        </p:txBody>
      </p:sp>
      <p:sp>
        <p:nvSpPr>
          <p:cNvPr id="3" name="Title 2"/>
          <p:cNvSpPr>
            <a:spLocks noGrp="1"/>
          </p:cNvSpPr>
          <p:nvPr>
            <p:ph type="ctrTitle"/>
          </p:nvPr>
        </p:nvSpPr>
        <p:spPr>
          <a:xfrm>
            <a:off x="533400" y="3048000"/>
            <a:ext cx="6629400" cy="1600201"/>
          </a:xfrm>
        </p:spPr>
        <p:txBody>
          <a:bodyPr/>
          <a:lstStyle/>
          <a:p>
            <a:r>
              <a:rPr lang="en-US" sz="2400" dirty="0">
                <a:latin typeface="Times New Roman" pitchFamily="18" charset="0"/>
                <a:cs typeface="Times New Roman" pitchFamily="18" charset="0"/>
              </a:rPr>
              <a:t>Correctional Officers Training On how to Recognize a Need for Inmate Referral to Health Facilities</a:t>
            </a:r>
          </a:p>
        </p:txBody>
      </p:sp>
    </p:spTree>
    <p:extLst>
      <p:ext uri="{BB962C8B-B14F-4D97-AF65-F5344CB8AC3E}">
        <p14:creationId xmlns:p14="http://schemas.microsoft.com/office/powerpoint/2010/main" val="456051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smtClean="0">
                <a:latin typeface="Times New Roman" pitchFamily="18" charset="0"/>
                <a:cs typeface="Times New Roman" pitchFamily="18" charset="0"/>
              </a:rPr>
              <a:t>Introduction</a:t>
            </a:r>
            <a:endParaRPr lang="en-US" sz="28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r>
              <a:rPr lang="en-US" sz="2400" dirty="0" smtClean="0">
                <a:latin typeface="Times New Roman" pitchFamily="18" charset="0"/>
                <a:cs typeface="Times New Roman" pitchFamily="18" charset="0"/>
              </a:rPr>
              <a:t>Correctional officers are the most immediate custodians to intermingle with inmates daily.</a:t>
            </a:r>
          </a:p>
          <a:p>
            <a:r>
              <a:rPr lang="en-US" sz="2400" dirty="0" smtClean="0">
                <a:latin typeface="Times New Roman" pitchFamily="18" charset="0"/>
                <a:cs typeface="Times New Roman" pitchFamily="18" charset="0"/>
              </a:rPr>
              <a:t>There are a lot of challenges in best of circumstances.</a:t>
            </a:r>
          </a:p>
          <a:p>
            <a:r>
              <a:rPr lang="en-US" sz="2400" dirty="0" smtClean="0">
                <a:latin typeface="Times New Roman" pitchFamily="18" charset="0"/>
                <a:cs typeface="Times New Roman" pitchFamily="18" charset="0"/>
              </a:rPr>
              <a:t>Challenges include: </a:t>
            </a:r>
          </a:p>
          <a:p>
            <a:pPr>
              <a:buFont typeface="Wingdings" pitchFamily="2" charset="2"/>
              <a:buChar char="ü"/>
            </a:pPr>
            <a:r>
              <a:rPr lang="en-US" sz="2400" dirty="0" smtClean="0">
                <a:latin typeface="Times New Roman" pitchFamily="18" charset="0"/>
                <a:cs typeface="Times New Roman" pitchFamily="18" charset="0"/>
              </a:rPr>
              <a:t>insufficient workers</a:t>
            </a:r>
          </a:p>
          <a:p>
            <a:pPr>
              <a:buFont typeface="Wingdings" pitchFamily="2" charset="2"/>
              <a:buChar char="ü"/>
            </a:pPr>
            <a:r>
              <a:rPr lang="en-US" sz="2400" dirty="0" smtClean="0">
                <a:latin typeface="Times New Roman" pitchFamily="18" charset="0"/>
                <a:cs typeface="Times New Roman" pitchFamily="18" charset="0"/>
              </a:rPr>
              <a:t>High number of inmates</a:t>
            </a:r>
          </a:p>
          <a:p>
            <a:pPr>
              <a:buFont typeface="Wingdings" pitchFamily="2" charset="2"/>
              <a:buChar char="ü"/>
            </a:pPr>
            <a:r>
              <a:rPr lang="en-US" sz="2400" dirty="0" smtClean="0">
                <a:latin typeface="Times New Roman" pitchFamily="18" charset="0"/>
                <a:cs typeface="Times New Roman" pitchFamily="18" charset="0"/>
              </a:rPr>
              <a:t>Open facilities that make it hard to keep inmate at peace with each other in times of chaos</a:t>
            </a:r>
          </a:p>
          <a:p>
            <a:pPr>
              <a:buFont typeface="Wingdings" pitchFamily="2" charset="2"/>
              <a:buChar char="ü"/>
            </a:pPr>
            <a:r>
              <a:rPr lang="en-US" sz="2400" dirty="0" smtClean="0">
                <a:latin typeface="Times New Roman" pitchFamily="18" charset="0"/>
                <a:cs typeface="Times New Roman" pitchFamily="18" charset="0"/>
              </a:rPr>
              <a:t>Aggressive or repellant behavior of mentally ill inmates </a:t>
            </a:r>
          </a:p>
          <a:p>
            <a:pPr>
              <a:buFont typeface="Wingdings" pitchFamily="2" charset="2"/>
              <a:buChar char="ü"/>
            </a:pPr>
            <a:r>
              <a:rPr lang="en-US" sz="2400" dirty="0" smtClean="0">
                <a:latin typeface="Times New Roman" pitchFamily="18" charset="0"/>
                <a:cs typeface="Times New Roman" pitchFamily="18" charset="0"/>
              </a:rPr>
              <a:t>Lack of enough training and knowledge on how to handle such situations</a:t>
            </a:r>
          </a:p>
          <a:p>
            <a:pPr marL="0" indent="0">
              <a:buNone/>
            </a:pPr>
            <a:endParaRPr lang="en-US" sz="2400" dirty="0" smtClean="0">
              <a:latin typeface="Times New Roman" pitchFamily="18" charset="0"/>
              <a:cs typeface="Times New Roman" pitchFamily="18" charset="0"/>
            </a:endParaRPr>
          </a:p>
          <a:p>
            <a:pPr marL="0" indent="0">
              <a:buNone/>
            </a:pPr>
            <a:r>
              <a:rPr lang="en-US" sz="240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2226742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itchFamily="18" charset="0"/>
                <a:cs typeface="Times New Roman" pitchFamily="18" charset="0"/>
              </a:rPr>
              <a:t>Mental Health Role of Correctional Officers</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buFont typeface="Wingdings" pitchFamily="2" charset="2"/>
              <a:buChar char="ü"/>
            </a:pPr>
            <a:r>
              <a:rPr lang="en-US" sz="2400" b="1" dirty="0" smtClean="0">
                <a:latin typeface="Times New Roman" pitchFamily="18" charset="0"/>
                <a:cs typeface="Times New Roman" pitchFamily="18" charset="0"/>
              </a:rPr>
              <a:t>Observation</a:t>
            </a:r>
          </a:p>
          <a:p>
            <a:r>
              <a:rPr lang="en-US" sz="2400" dirty="0" smtClean="0">
                <a:latin typeface="Times New Roman" pitchFamily="18" charset="0"/>
                <a:cs typeface="Times New Roman" pitchFamily="18" charset="0"/>
              </a:rPr>
              <a:t>Understand behavior patterns and identify any fluctuations in their behaviors.</a:t>
            </a:r>
          </a:p>
          <a:p>
            <a:r>
              <a:rPr lang="en-US" sz="2400" dirty="0" smtClean="0">
                <a:latin typeface="Times New Roman" pitchFamily="18" charset="0"/>
                <a:cs typeface="Times New Roman" pitchFamily="18" charset="0"/>
              </a:rPr>
              <a:t>Detect unusual behaviors that could be signs of a mental disorder.</a:t>
            </a:r>
          </a:p>
          <a:p>
            <a:r>
              <a:rPr lang="en-US" sz="2400" dirty="0" smtClean="0">
                <a:solidFill>
                  <a:srgbClr val="000000"/>
                </a:solidFill>
                <a:latin typeface="Times New Roman" pitchFamily="18" charset="0"/>
                <a:cs typeface="Times New Roman" pitchFamily="18" charset="0"/>
              </a:rPr>
              <a:t>Recognize any sudden extreme withdrawal and incommunicative behavior or if they have started to act strangely.  </a:t>
            </a:r>
          </a:p>
          <a:p>
            <a:r>
              <a:rPr lang="en-US" sz="2400" dirty="0" smtClean="0">
                <a:solidFill>
                  <a:srgbClr val="000000"/>
                </a:solidFill>
                <a:latin typeface="Times New Roman" pitchFamily="18" charset="0"/>
                <a:cs typeface="Times New Roman" pitchFamily="18" charset="0"/>
              </a:rPr>
              <a:t>Sources of most referrals to mental heal professionals.</a:t>
            </a:r>
          </a:p>
          <a:p>
            <a:r>
              <a:rPr lang="en-US" sz="2400" dirty="0" smtClean="0">
                <a:solidFill>
                  <a:srgbClr val="000000"/>
                </a:solidFill>
                <a:latin typeface="Times New Roman" pitchFamily="18" charset="0"/>
                <a:cs typeface="Times New Roman" pitchFamily="18" charset="0"/>
              </a:rPr>
              <a:t>Assessing prisoners  actions and make decision calls.</a:t>
            </a:r>
          </a:p>
          <a:p>
            <a:r>
              <a:rPr lang="en-US" sz="2400" dirty="0" smtClean="0">
                <a:solidFill>
                  <a:srgbClr val="000000"/>
                </a:solidFill>
                <a:latin typeface="Times New Roman" pitchFamily="18" charset="0"/>
                <a:cs typeface="Times New Roman" pitchFamily="18" charset="0"/>
              </a:rPr>
              <a:t>Understand the  signs and symptoms of psychological ailment. </a:t>
            </a:r>
          </a:p>
        </p:txBody>
      </p:sp>
    </p:spTree>
    <p:extLst>
      <p:ext uri="{BB962C8B-B14F-4D97-AF65-F5344CB8AC3E}">
        <p14:creationId xmlns:p14="http://schemas.microsoft.com/office/powerpoint/2010/main" val="1825107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solidFill>
                  <a:prstClr val="black"/>
                </a:solidFill>
                <a:latin typeface="Times New Roman" pitchFamily="18" charset="0"/>
                <a:cs typeface="Times New Roman" pitchFamily="18" charset="0"/>
              </a:rPr>
              <a:t>Mental Health Role of Correctional Officers</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ü"/>
            </a:pPr>
            <a:r>
              <a:rPr lang="en-US" sz="2400" b="1" dirty="0" smtClean="0">
                <a:latin typeface="Times New Roman" pitchFamily="18" charset="0"/>
                <a:cs typeface="Times New Roman" pitchFamily="18" charset="0"/>
              </a:rPr>
              <a:t>Intervention</a:t>
            </a:r>
          </a:p>
          <a:p>
            <a:r>
              <a:rPr lang="en-US" sz="2400" dirty="0" smtClean="0">
                <a:solidFill>
                  <a:srgbClr val="000000"/>
                </a:solidFill>
                <a:latin typeface="Times New Roman" pitchFamily="18" charset="0"/>
                <a:cs typeface="Times New Roman" pitchFamily="18" charset="0"/>
              </a:rPr>
              <a:t>Assisting inmates with impaired functionality.</a:t>
            </a:r>
          </a:p>
          <a:p>
            <a:r>
              <a:rPr lang="en-US" sz="2400" dirty="0" smtClean="0">
                <a:solidFill>
                  <a:srgbClr val="000000"/>
                </a:solidFill>
                <a:latin typeface="Times New Roman" pitchFamily="18" charset="0"/>
                <a:cs typeface="Times New Roman" pitchFamily="18" charset="0"/>
              </a:rPr>
              <a:t>Enforcing prisoners appearance at the mental health schedules</a:t>
            </a:r>
          </a:p>
          <a:p>
            <a:r>
              <a:rPr lang="en-US" sz="2400" dirty="0" smtClean="0">
                <a:solidFill>
                  <a:srgbClr val="000000"/>
                </a:solidFill>
                <a:latin typeface="Times New Roman" pitchFamily="18" charset="0"/>
                <a:cs typeface="Times New Roman" pitchFamily="18" charset="0"/>
              </a:rPr>
              <a:t>Encourage inmates to comply with  treatment</a:t>
            </a:r>
          </a:p>
          <a:p>
            <a:r>
              <a:rPr lang="en-US" sz="2400" dirty="0" smtClean="0">
                <a:solidFill>
                  <a:srgbClr val="000000"/>
                </a:solidFill>
                <a:latin typeface="Times New Roman" pitchFamily="18" charset="0"/>
                <a:cs typeface="Times New Roman" pitchFamily="18" charset="0"/>
              </a:rPr>
              <a:t>Inform the clinicians when captives reject to take their prescriptions.</a:t>
            </a:r>
          </a:p>
          <a:p>
            <a:pPr>
              <a:buFont typeface="Wingdings" pitchFamily="2" charset="2"/>
              <a:buChar char="v"/>
            </a:pPr>
            <a:r>
              <a:rPr lang="en-US" sz="2400" dirty="0" smtClean="0">
                <a:solidFill>
                  <a:srgbClr val="000000"/>
                </a:solidFill>
                <a:latin typeface="Times New Roman" pitchFamily="18" charset="0"/>
                <a:cs typeface="Times New Roman" pitchFamily="18" charset="0"/>
              </a:rPr>
              <a:t>Family and friends do the interventions at the outpatient levels.</a:t>
            </a:r>
          </a:p>
          <a:p>
            <a:pPr>
              <a:buFont typeface="Wingdings" pitchFamily="2" charset="2"/>
              <a:buChar char="v"/>
            </a:pPr>
            <a:r>
              <a:rPr lang="en-US" sz="2400" dirty="0" smtClean="0">
                <a:solidFill>
                  <a:srgbClr val="000000"/>
                </a:solidFill>
                <a:latin typeface="Times New Roman" pitchFamily="18" charset="0"/>
                <a:cs typeface="Times New Roman" pitchFamily="18" charset="0"/>
              </a:rPr>
              <a:t>Inpatient levels interventions are done by supportive officers.</a:t>
            </a:r>
          </a:p>
        </p:txBody>
      </p:sp>
    </p:spTree>
    <p:extLst>
      <p:ext uri="{BB962C8B-B14F-4D97-AF65-F5344CB8AC3E}">
        <p14:creationId xmlns:p14="http://schemas.microsoft.com/office/powerpoint/2010/main" val="16784879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solidFill>
                  <a:prstClr val="black"/>
                </a:solidFill>
                <a:latin typeface="Times New Roman" pitchFamily="18" charset="0"/>
                <a:cs typeface="Times New Roman" pitchFamily="18" charset="0"/>
              </a:rPr>
              <a:t>Mental Health Role of Correctional Officers</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ü"/>
            </a:pPr>
            <a:r>
              <a:rPr lang="en-US" sz="2400" b="1" dirty="0" smtClean="0">
                <a:latin typeface="Times New Roman" pitchFamily="18" charset="0"/>
                <a:cs typeface="Times New Roman" pitchFamily="18" charset="0"/>
              </a:rPr>
              <a:t>Specialized Programs</a:t>
            </a:r>
          </a:p>
          <a:p>
            <a:r>
              <a:rPr lang="en-US" sz="2400" dirty="0" smtClean="0">
                <a:latin typeface="Times New Roman" pitchFamily="18" charset="0"/>
                <a:cs typeface="Times New Roman" pitchFamily="18" charset="0"/>
              </a:rPr>
              <a:t>Operate as part of the treatment team</a:t>
            </a:r>
          </a:p>
          <a:p>
            <a:r>
              <a:rPr lang="en-US" sz="2400" dirty="0" smtClean="0">
                <a:latin typeface="Times New Roman" pitchFamily="18" charset="0"/>
                <a:cs typeface="Times New Roman" pitchFamily="18" charset="0"/>
              </a:rPr>
              <a:t>Be part regular clinicians meetings.</a:t>
            </a:r>
          </a:p>
          <a:p>
            <a:r>
              <a:rPr lang="en-US" sz="2400" dirty="0" smtClean="0">
                <a:latin typeface="Times New Roman" pitchFamily="18" charset="0"/>
                <a:cs typeface="Times New Roman" pitchFamily="18" charset="0"/>
              </a:rPr>
              <a:t>Setting clear boundaries and consequences</a:t>
            </a:r>
          </a:p>
        </p:txBody>
      </p:sp>
    </p:spTree>
    <p:extLst>
      <p:ext uri="{BB962C8B-B14F-4D97-AF65-F5344CB8AC3E}">
        <p14:creationId xmlns:p14="http://schemas.microsoft.com/office/powerpoint/2010/main" val="27383416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itchFamily="18" charset="0"/>
                <a:cs typeface="Times New Roman" pitchFamily="18" charset="0"/>
              </a:rPr>
              <a:t>The Challenge</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itchFamily="18" charset="0"/>
                <a:cs typeface="Times New Roman" pitchFamily="18" charset="0"/>
              </a:rPr>
              <a:t>High rate of mental illness occurrences all over the world</a:t>
            </a:r>
          </a:p>
          <a:p>
            <a:r>
              <a:rPr lang="en-US" sz="2400" dirty="0" smtClean="0">
                <a:latin typeface="Times New Roman" pitchFamily="18" charset="0"/>
                <a:cs typeface="Times New Roman" pitchFamily="18" charset="0"/>
              </a:rPr>
              <a:t>Prisons are not the best places for the mentally ill</a:t>
            </a:r>
          </a:p>
          <a:p>
            <a:r>
              <a:rPr lang="en-US" sz="2400" dirty="0" smtClean="0">
                <a:latin typeface="Times New Roman" pitchFamily="18" charset="0"/>
                <a:cs typeface="Times New Roman" pitchFamily="18" charset="0"/>
              </a:rPr>
              <a:t>Use of prisons as dump sites for mentally ill </a:t>
            </a:r>
          </a:p>
          <a:p>
            <a:r>
              <a:rPr lang="en-US" sz="2400" dirty="0" smtClean="0">
                <a:latin typeface="Times New Roman" pitchFamily="18" charset="0"/>
                <a:cs typeface="Times New Roman" pitchFamily="18" charset="0"/>
              </a:rPr>
              <a:t>Exposure of stigma and discrimination to people with mental disorders</a:t>
            </a:r>
          </a:p>
          <a:p>
            <a:r>
              <a:rPr lang="en-US" sz="2400" dirty="0" smtClean="0">
                <a:latin typeface="Times New Roman" pitchFamily="18" charset="0"/>
                <a:cs typeface="Times New Roman" pitchFamily="18" charset="0"/>
              </a:rPr>
              <a:t>Poor utilization of the available resources despite the possibility of effective treatment in prisons</a:t>
            </a:r>
          </a:p>
          <a:p>
            <a:endParaRPr lang="en-US" sz="24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4205480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itchFamily="18" charset="0"/>
                <a:cs typeface="Times New Roman" pitchFamily="18" charset="0"/>
              </a:rPr>
              <a:t>Importance of  the Training for Correctional Officers</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r>
              <a:rPr lang="en-US" sz="2400" dirty="0" smtClean="0">
                <a:latin typeface="Times New Roman" pitchFamily="18" charset="0"/>
                <a:cs typeface="Times New Roman" pitchFamily="18" charset="0"/>
              </a:rPr>
              <a:t>To reduce under-</a:t>
            </a:r>
            <a:r>
              <a:rPr lang="en-US" sz="2400" dirty="0" err="1" smtClean="0">
                <a:latin typeface="Times New Roman" pitchFamily="18" charset="0"/>
                <a:cs typeface="Times New Roman" pitchFamily="18" charset="0"/>
              </a:rPr>
              <a:t>refferal</a:t>
            </a:r>
            <a:r>
              <a:rPr lang="en-US" sz="2400" dirty="0" smtClean="0">
                <a:latin typeface="Times New Roman" pitchFamily="18" charset="0"/>
                <a:cs typeface="Times New Roman" pitchFamily="18" charset="0"/>
              </a:rPr>
              <a:t> cases for medical services</a:t>
            </a:r>
          </a:p>
          <a:p>
            <a:r>
              <a:rPr lang="en-US" sz="2400" dirty="0" smtClean="0">
                <a:solidFill>
                  <a:srgbClr val="000000"/>
                </a:solidFill>
                <a:latin typeface="Times New Roman" pitchFamily="18" charset="0"/>
                <a:cs typeface="Times New Roman" pitchFamily="18" charset="0"/>
              </a:rPr>
              <a:t>To overcome the public speculation that security officers and clinicians are not cooperative in opinions , concerns, and prisoners handling methods.</a:t>
            </a:r>
          </a:p>
          <a:p>
            <a:r>
              <a:rPr lang="en-US" sz="2400" dirty="0" smtClean="0">
                <a:solidFill>
                  <a:srgbClr val="000000"/>
                </a:solidFill>
                <a:latin typeface="Times New Roman" pitchFamily="18" charset="0"/>
                <a:cs typeface="Times New Roman" pitchFamily="18" charset="0"/>
              </a:rPr>
              <a:t>Creating an understanding of the nature and symptoms of different mental disorders</a:t>
            </a:r>
          </a:p>
          <a:p>
            <a:r>
              <a:rPr lang="en-US" sz="2400" dirty="0" smtClean="0">
                <a:solidFill>
                  <a:srgbClr val="000000"/>
                </a:solidFill>
                <a:latin typeface="Times New Roman" pitchFamily="18" charset="0"/>
                <a:cs typeface="Times New Roman" pitchFamily="18" charset="0"/>
              </a:rPr>
              <a:t>Enable correctional officers to better respond to prisoners ‘ issues.</a:t>
            </a:r>
          </a:p>
          <a:p>
            <a:r>
              <a:rPr lang="en-US" sz="2400" dirty="0" smtClean="0">
                <a:solidFill>
                  <a:srgbClr val="000000"/>
                </a:solidFill>
                <a:latin typeface="Times New Roman" pitchFamily="18" charset="0"/>
                <a:cs typeface="Times New Roman" pitchFamily="18" charset="0"/>
              </a:rPr>
              <a:t>Enable correctional officers to better assist clinicians</a:t>
            </a:r>
          </a:p>
          <a:p>
            <a:r>
              <a:rPr lang="en-US" sz="2400" dirty="0" smtClean="0">
                <a:solidFill>
                  <a:srgbClr val="000000"/>
                </a:solidFill>
                <a:latin typeface="Times New Roman" pitchFamily="18" charset="0"/>
                <a:cs typeface="Times New Roman" pitchFamily="18" charset="0"/>
              </a:rPr>
              <a:t>Provide officers with better ideas of how to recognize and handle people with mental issues. </a:t>
            </a:r>
          </a:p>
          <a:p>
            <a:endParaRPr lang="en-US" sz="2400" dirty="0" smtClean="0">
              <a:solidFill>
                <a:srgbClr val="000000"/>
              </a:solidFill>
              <a:latin typeface="Times New Roman" pitchFamily="18" charset="0"/>
              <a:cs typeface="Times New Roman" pitchFamily="18" charset="0"/>
            </a:endParaRPr>
          </a:p>
        </p:txBody>
      </p:sp>
    </p:spTree>
    <p:extLst>
      <p:ext uri="{BB962C8B-B14F-4D97-AF65-F5344CB8AC3E}">
        <p14:creationId xmlns:p14="http://schemas.microsoft.com/office/powerpoint/2010/main" val="2102679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itchFamily="18" charset="0"/>
                <a:cs typeface="Times New Roman" pitchFamily="18" charset="0"/>
              </a:rPr>
              <a:t>How to Recognize inmates for referrals.</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Font typeface="Wingdings" pitchFamily="2" charset="2"/>
              <a:buChar char="ü"/>
            </a:pPr>
            <a:r>
              <a:rPr lang="en-US" sz="2400" b="1" dirty="0" smtClean="0">
                <a:latin typeface="Times New Roman" pitchFamily="18" charset="0"/>
                <a:cs typeface="Times New Roman" pitchFamily="18" charset="0"/>
              </a:rPr>
              <a:t>Cardiopulmonary Resuscitation </a:t>
            </a:r>
            <a:r>
              <a:rPr lang="en-US" sz="2400" b="1" dirty="0">
                <a:latin typeface="Times New Roman" pitchFamily="18" charset="0"/>
                <a:cs typeface="Times New Roman" pitchFamily="18" charset="0"/>
              </a:rPr>
              <a:t>CRP </a:t>
            </a:r>
            <a:r>
              <a:rPr lang="en-US" sz="2400" b="1" dirty="0" smtClean="0">
                <a:latin typeface="Times New Roman" pitchFamily="18" charset="0"/>
                <a:cs typeface="Times New Roman" pitchFamily="18" charset="0"/>
              </a:rPr>
              <a:t>and Safety Training</a:t>
            </a:r>
          </a:p>
          <a:p>
            <a:r>
              <a:rPr lang="en-US" sz="2400" dirty="0" smtClean="0">
                <a:latin typeface="Times New Roman" pitchFamily="18" charset="0"/>
                <a:cs typeface="Times New Roman" pitchFamily="18" charset="0"/>
              </a:rPr>
              <a:t>What is CRP?</a:t>
            </a:r>
          </a:p>
          <a:p>
            <a:r>
              <a:rPr lang="en-US" sz="2400" dirty="0" smtClean="0">
                <a:latin typeface="Times New Roman" pitchFamily="18" charset="0"/>
                <a:cs typeface="Times New Roman" pitchFamily="18" charset="0"/>
              </a:rPr>
              <a:t>Importance of CRP in recognizing persons in need of referrals</a:t>
            </a:r>
          </a:p>
          <a:p>
            <a:r>
              <a:rPr lang="en-US" sz="2400" dirty="0" smtClean="0">
                <a:latin typeface="Times New Roman" pitchFamily="18" charset="0"/>
                <a:cs typeface="Times New Roman" pitchFamily="18" charset="0"/>
              </a:rPr>
              <a:t>CRP is an integral part the First Aid CRP EAD Class.</a:t>
            </a:r>
          </a:p>
          <a:p>
            <a:r>
              <a:rPr lang="en-US" sz="2400" dirty="0" smtClean="0">
                <a:latin typeface="Times New Roman" pitchFamily="18" charset="0"/>
                <a:cs typeface="Times New Roman" pitchFamily="18" charset="0"/>
              </a:rPr>
              <a:t>CRP training is essential for officers in recognition and management of emergencies.</a:t>
            </a:r>
          </a:p>
          <a:p>
            <a:r>
              <a:rPr lang="en-US" sz="2400" dirty="0" smtClean="0">
                <a:latin typeface="Times New Roman" pitchFamily="18" charset="0"/>
                <a:cs typeface="Times New Roman" pitchFamily="18" charset="0"/>
              </a:rPr>
              <a:t>.It is essential for individuals who directly work to correct. </a:t>
            </a:r>
          </a:p>
          <a:p>
            <a:r>
              <a:rPr lang="en-US" sz="2400" dirty="0" smtClean="0">
                <a:latin typeface="Times New Roman" pitchFamily="18" charset="0"/>
                <a:cs typeface="Times New Roman" pitchFamily="18" charset="0"/>
              </a:rPr>
              <a:t>Why is it important to provide Correctional officers with CRP training?</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10077011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itchFamily="18" charset="0"/>
                <a:cs typeface="Times New Roman" pitchFamily="18" charset="0"/>
              </a:rPr>
              <a:t>Importance of CPR</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itchFamily="18" charset="0"/>
                <a:cs typeface="Times New Roman" pitchFamily="18" charset="0"/>
              </a:rPr>
              <a:t>Saves life</a:t>
            </a:r>
          </a:p>
          <a:p>
            <a:r>
              <a:rPr lang="en-US" sz="2400" dirty="0" smtClean="0">
                <a:latin typeface="Times New Roman" pitchFamily="18" charset="0"/>
                <a:cs typeface="Times New Roman" pitchFamily="18" charset="0"/>
              </a:rPr>
              <a:t>Can be performed by any trained individual</a:t>
            </a:r>
          </a:p>
          <a:p>
            <a:r>
              <a:rPr lang="en-US" sz="2400" dirty="0" smtClean="0">
                <a:latin typeface="Times New Roman" pitchFamily="18" charset="0"/>
                <a:cs typeface="Times New Roman" pitchFamily="18" charset="0"/>
              </a:rPr>
              <a:t>Help keep a person alive until the medical professionals arrive</a:t>
            </a:r>
          </a:p>
          <a:p>
            <a:r>
              <a:rPr lang="en-US" sz="2400" dirty="0" smtClean="0">
                <a:latin typeface="Times New Roman" pitchFamily="18" charset="0"/>
                <a:cs typeface="Times New Roman" pitchFamily="18" charset="0"/>
              </a:rPr>
              <a:t>Proven to be effective by the American Heart Association in 1960</a:t>
            </a:r>
          </a:p>
          <a:p>
            <a:r>
              <a:rPr lang="en-US" sz="2400" dirty="0" smtClean="0">
                <a:latin typeface="Times New Roman" pitchFamily="18" charset="0"/>
                <a:cs typeface="Times New Roman" pitchFamily="18" charset="0"/>
              </a:rPr>
              <a:t>With no substitute for CPR, AHS ha s recommended hand only CPR for the untrained persons.</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6440907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itchFamily="18" charset="0"/>
                <a:cs typeface="Times New Roman" pitchFamily="18" charset="0"/>
              </a:rPr>
              <a:t>Types of Emergencies to be Prepared for</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itchFamily="18" charset="0"/>
                <a:cs typeface="Times New Roman" pitchFamily="18" charset="0"/>
              </a:rPr>
              <a:t>Asthma attacks</a:t>
            </a:r>
          </a:p>
          <a:p>
            <a:r>
              <a:rPr lang="en-US" sz="2400" dirty="0" smtClean="0">
                <a:latin typeface="Times New Roman" pitchFamily="18" charset="0"/>
                <a:cs typeface="Times New Roman" pitchFamily="18" charset="0"/>
              </a:rPr>
              <a:t>Cardiac arrests</a:t>
            </a:r>
          </a:p>
          <a:p>
            <a:r>
              <a:rPr lang="en-US" sz="2400" dirty="0" smtClean="0">
                <a:latin typeface="Times New Roman" pitchFamily="18" charset="0"/>
                <a:cs typeface="Times New Roman" pitchFamily="18" charset="0"/>
              </a:rPr>
              <a:t>Choking cases</a:t>
            </a:r>
          </a:p>
          <a:p>
            <a:r>
              <a:rPr lang="en-US" sz="2400" dirty="0" smtClean="0">
                <a:latin typeface="Times New Roman" pitchFamily="18" charset="0"/>
                <a:cs typeface="Times New Roman" pitchFamily="18" charset="0"/>
              </a:rPr>
              <a:t>Concussions and head injuries</a:t>
            </a:r>
          </a:p>
          <a:p>
            <a:r>
              <a:rPr lang="en-US" sz="2400" dirty="0" smtClean="0">
                <a:latin typeface="Times New Roman" pitchFamily="18" charset="0"/>
                <a:cs typeface="Times New Roman" pitchFamily="18" charset="0"/>
              </a:rPr>
              <a:t>Heart attacks</a:t>
            </a:r>
          </a:p>
          <a:p>
            <a:r>
              <a:rPr lang="en-US" sz="2400" dirty="0" smtClean="0">
                <a:latin typeface="Times New Roman" pitchFamily="18" charset="0"/>
                <a:cs typeface="Times New Roman" pitchFamily="18" charset="0"/>
              </a:rPr>
              <a:t>Bleeding cuts</a:t>
            </a:r>
          </a:p>
          <a:p>
            <a:r>
              <a:rPr lang="en-US" sz="2400" dirty="0" smtClean="0">
                <a:latin typeface="Times New Roman" pitchFamily="18" charset="0"/>
                <a:cs typeface="Times New Roman" pitchFamily="18" charset="0"/>
              </a:rPr>
              <a:t>Broken bones </a:t>
            </a:r>
          </a:p>
          <a:p>
            <a:pPr>
              <a:buFont typeface="Wingdings" pitchFamily="2" charset="2"/>
              <a:buChar char="v"/>
            </a:pPr>
            <a:r>
              <a:rPr lang="en-US" sz="2400" dirty="0" smtClean="0">
                <a:latin typeface="Times New Roman" pitchFamily="18" charset="0"/>
                <a:cs typeface="Times New Roman" pitchFamily="18" charset="0"/>
              </a:rPr>
              <a:t>CRP prepares Correctional officers to help in such circumstances</a:t>
            </a:r>
          </a:p>
          <a:p>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17076255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itchFamily="18" charset="0"/>
                <a:cs typeface="Times New Roman" pitchFamily="18" charset="0"/>
              </a:rPr>
              <a:t>How to Perform CPR</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itchFamily="18" charset="0"/>
                <a:cs typeface="Times New Roman" pitchFamily="18" charset="0"/>
              </a:rPr>
              <a:t>7 CPR steps every one should know</a:t>
            </a:r>
          </a:p>
          <a:p>
            <a:pPr marL="457200" indent="-457200">
              <a:buFont typeface="+mj-lt"/>
              <a:buAutoNum type="arabicPeriod"/>
            </a:pPr>
            <a:r>
              <a:rPr lang="en-US" sz="2400" dirty="0" smtClean="0">
                <a:latin typeface="Times New Roman" pitchFamily="18" charset="0"/>
                <a:cs typeface="Times New Roman" pitchFamily="18" charset="0"/>
              </a:rPr>
              <a:t>Position your hand on the chest</a:t>
            </a:r>
          </a:p>
          <a:p>
            <a:pPr marL="457200" indent="-457200">
              <a:buFont typeface="+mj-lt"/>
              <a:buAutoNum type="arabicPeriod"/>
            </a:pPr>
            <a:r>
              <a:rPr lang="en-US" sz="2400" dirty="0" smtClean="0">
                <a:latin typeface="Times New Roman" pitchFamily="18" charset="0"/>
                <a:cs typeface="Times New Roman" pitchFamily="18" charset="0"/>
              </a:rPr>
              <a:t>Interlock your fingers</a:t>
            </a:r>
          </a:p>
          <a:p>
            <a:pPr marL="457200" indent="-457200">
              <a:buFont typeface="+mj-lt"/>
              <a:buAutoNum type="arabicPeriod"/>
            </a:pPr>
            <a:r>
              <a:rPr lang="en-US" sz="2400" dirty="0" smtClean="0">
                <a:latin typeface="Times New Roman" pitchFamily="18" charset="0"/>
                <a:cs typeface="Times New Roman" pitchFamily="18" charset="0"/>
              </a:rPr>
              <a:t>Give chest compressions</a:t>
            </a:r>
          </a:p>
          <a:p>
            <a:pPr marL="457200" indent="-457200">
              <a:buFont typeface="+mj-lt"/>
              <a:buAutoNum type="arabicPeriod"/>
            </a:pPr>
            <a:r>
              <a:rPr lang="en-US" sz="2400" dirty="0" smtClean="0">
                <a:latin typeface="Times New Roman" pitchFamily="18" charset="0"/>
                <a:cs typeface="Times New Roman" pitchFamily="18" charset="0"/>
              </a:rPr>
              <a:t>Open the airways</a:t>
            </a:r>
          </a:p>
          <a:p>
            <a:pPr marL="457200" indent="-457200">
              <a:buFont typeface="+mj-lt"/>
              <a:buAutoNum type="arabicPeriod"/>
            </a:pPr>
            <a:r>
              <a:rPr lang="en-US" sz="2400" dirty="0" smtClean="0">
                <a:latin typeface="Times New Roman" pitchFamily="18" charset="0"/>
                <a:cs typeface="Times New Roman" pitchFamily="18" charset="0"/>
              </a:rPr>
              <a:t>Give life saving breaths</a:t>
            </a:r>
          </a:p>
          <a:p>
            <a:pPr marL="457200" indent="-457200">
              <a:buFont typeface="+mj-lt"/>
              <a:buAutoNum type="arabicPeriod"/>
            </a:pPr>
            <a:r>
              <a:rPr lang="en-US" sz="2400" dirty="0" smtClean="0">
                <a:latin typeface="Times New Roman" pitchFamily="18" charset="0"/>
                <a:cs typeface="Times New Roman" pitchFamily="18" charset="0"/>
              </a:rPr>
              <a:t>Watch the chest as it falls</a:t>
            </a:r>
          </a:p>
          <a:p>
            <a:pPr marL="457200" indent="-457200">
              <a:buFont typeface="+mj-lt"/>
              <a:buAutoNum type="arabicPeriod"/>
            </a:pPr>
            <a:r>
              <a:rPr lang="en-US" sz="2400" dirty="0" smtClean="0">
                <a:latin typeface="Times New Roman" pitchFamily="18" charset="0"/>
                <a:cs typeface="Times New Roman" pitchFamily="18" charset="0"/>
              </a:rPr>
              <a:t>Repeat the chest compressions and rescue breaths</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21389592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itchFamily="18" charset="0"/>
                <a:cs typeface="Times New Roman" pitchFamily="18" charset="0"/>
              </a:rPr>
              <a:t>Safety CPR and Safety Training</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itchFamily="18" charset="0"/>
                <a:cs typeface="Times New Roman" pitchFamily="18" charset="0"/>
              </a:rPr>
              <a:t>CRP and Safety Training should provide:</a:t>
            </a:r>
          </a:p>
          <a:p>
            <a:pPr>
              <a:buFont typeface="Wingdings" pitchFamily="2" charset="2"/>
              <a:buChar char="ü"/>
            </a:pPr>
            <a:r>
              <a:rPr lang="en-US" sz="2400" dirty="0" smtClean="0">
                <a:latin typeface="Times New Roman" pitchFamily="18" charset="0"/>
                <a:cs typeface="Times New Roman" pitchFamily="18" charset="0"/>
              </a:rPr>
              <a:t>Flexibility</a:t>
            </a:r>
          </a:p>
          <a:p>
            <a:pPr>
              <a:buFont typeface="Wingdings" pitchFamily="2" charset="2"/>
              <a:buChar char="ü"/>
            </a:pPr>
            <a:r>
              <a:rPr lang="en-US" sz="2400" dirty="0" smtClean="0">
                <a:latin typeface="Times New Roman" pitchFamily="18" charset="0"/>
                <a:cs typeface="Times New Roman" pitchFamily="18" charset="0"/>
              </a:rPr>
              <a:t>Should be affordable</a:t>
            </a:r>
          </a:p>
          <a:p>
            <a:pPr>
              <a:buFont typeface="Wingdings" pitchFamily="2" charset="2"/>
              <a:buChar char="ü"/>
            </a:pPr>
            <a:r>
              <a:rPr lang="en-US" sz="2400" dirty="0" smtClean="0">
                <a:latin typeface="Times New Roman" pitchFamily="18" charset="0"/>
                <a:cs typeface="Times New Roman" pitchFamily="18" charset="0"/>
              </a:rPr>
              <a:t>Should be capable</a:t>
            </a:r>
          </a:p>
          <a:p>
            <a:r>
              <a:rPr lang="en-US" sz="2400" dirty="0" smtClean="0">
                <a:latin typeface="Times New Roman" pitchFamily="18" charset="0"/>
                <a:cs typeface="Times New Roman" pitchFamily="18" charset="0"/>
              </a:rPr>
              <a:t>Purpose of CPR and Safety training</a:t>
            </a:r>
          </a:p>
          <a:p>
            <a:r>
              <a:rPr lang="en-US" sz="2400" dirty="0">
                <a:latin typeface="Times New Roman" pitchFamily="18" charset="0"/>
                <a:cs typeface="Times New Roman" pitchFamily="18" charset="0"/>
              </a:rPr>
              <a:t>Automated External Defibrillator (AED</a:t>
            </a:r>
            <a:r>
              <a:rPr lang="en-US" sz="2400" dirty="0" smtClean="0">
                <a:latin typeface="Times New Roman" pitchFamily="18" charset="0"/>
                <a:cs typeface="Times New Roman" pitchFamily="18" charset="0"/>
              </a:rPr>
              <a:t>)</a:t>
            </a:r>
          </a:p>
          <a:p>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3046871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solidFill>
                  <a:prstClr val="black"/>
                </a:solidFill>
                <a:latin typeface="Times New Roman" pitchFamily="18" charset="0"/>
                <a:cs typeface="Times New Roman" pitchFamily="18" charset="0"/>
              </a:rPr>
              <a:t>How to Recognize inmates for referrals.</a:t>
            </a:r>
            <a:endParaRPr lang="en-US" dirty="0"/>
          </a:p>
        </p:txBody>
      </p:sp>
      <p:sp>
        <p:nvSpPr>
          <p:cNvPr id="3" name="Content Placeholder 2"/>
          <p:cNvSpPr>
            <a:spLocks noGrp="1"/>
          </p:cNvSpPr>
          <p:nvPr>
            <p:ph idx="1"/>
          </p:nvPr>
        </p:nvSpPr>
        <p:spPr/>
        <p:txBody>
          <a:bodyPr>
            <a:normAutofit/>
          </a:bodyPr>
          <a:lstStyle/>
          <a:p>
            <a:r>
              <a:rPr lang="en-US" sz="2400" dirty="0" smtClean="0">
                <a:latin typeface="Times New Roman" pitchFamily="18" charset="0"/>
                <a:cs typeface="Times New Roman" pitchFamily="18" charset="0"/>
              </a:rPr>
              <a:t>Be aware of the 7 seven common disorders that can be encountered in correctional amenities</a:t>
            </a:r>
          </a:p>
          <a:p>
            <a:pPr>
              <a:buFont typeface="Wingdings" pitchFamily="2" charset="2"/>
              <a:buChar char="v"/>
            </a:pPr>
            <a:r>
              <a:rPr lang="en-US" sz="2400" dirty="0" smtClean="0">
                <a:latin typeface="Times New Roman" pitchFamily="18" charset="0"/>
                <a:cs typeface="Times New Roman" pitchFamily="18" charset="0"/>
              </a:rPr>
              <a:t>SCHIZOPHRENIA</a:t>
            </a:r>
          </a:p>
          <a:p>
            <a:r>
              <a:rPr lang="en-US" sz="2400" dirty="0" smtClean="0">
                <a:latin typeface="Times New Roman" pitchFamily="18" charset="0"/>
                <a:cs typeface="Times New Roman" pitchFamily="18" charset="0"/>
              </a:rPr>
              <a:t>What is schizophrenia?</a:t>
            </a:r>
          </a:p>
          <a:p>
            <a:r>
              <a:rPr lang="en-US" sz="2400" dirty="0" smtClean="0">
                <a:latin typeface="Times New Roman" pitchFamily="18" charset="0"/>
                <a:cs typeface="Times New Roman" pitchFamily="18" charset="0"/>
              </a:rPr>
              <a:t>Signs and Symptoms: Hallucinations, Disorderly speech, Strange behavior, Delusions, and Adverse symptoms including:</a:t>
            </a:r>
          </a:p>
          <a:p>
            <a:pPr algn="just"/>
            <a:r>
              <a:rPr lang="en-US" sz="2400" dirty="0" smtClean="0">
                <a:latin typeface="Times New Roman" pitchFamily="18" charset="0"/>
                <a:cs typeface="Times New Roman" pitchFamily="18" charset="0"/>
              </a:rPr>
              <a:t>Numb emotional reactions or  expressions </a:t>
            </a:r>
          </a:p>
          <a:p>
            <a:pPr algn="just"/>
            <a:r>
              <a:rPr lang="en-US" sz="2400" dirty="0" smtClean="0">
                <a:latin typeface="Times New Roman" pitchFamily="18" charset="0"/>
                <a:cs typeface="Times New Roman" pitchFamily="18" charset="0"/>
              </a:rPr>
              <a:t>Little or no speech </a:t>
            </a:r>
          </a:p>
          <a:p>
            <a:pPr algn="just"/>
            <a:r>
              <a:rPr lang="en-US" sz="2400" dirty="0" smtClean="0">
                <a:latin typeface="Times New Roman" pitchFamily="18" charset="0"/>
                <a:cs typeface="Times New Roman" pitchFamily="18" charset="0"/>
              </a:rPr>
              <a:t>Absence of motivation or initiative </a:t>
            </a:r>
          </a:p>
        </p:txBody>
      </p:sp>
    </p:spTree>
    <p:extLst>
      <p:ext uri="{BB962C8B-B14F-4D97-AF65-F5344CB8AC3E}">
        <p14:creationId xmlns:p14="http://schemas.microsoft.com/office/powerpoint/2010/main" val="23435173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solidFill>
                  <a:prstClr val="black"/>
                </a:solidFill>
                <a:latin typeface="Times New Roman" pitchFamily="18" charset="0"/>
                <a:cs typeface="Times New Roman" pitchFamily="18" charset="0"/>
              </a:rPr>
              <a:t>How to Recognize inmates for referrals.</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v"/>
            </a:pPr>
            <a:r>
              <a:rPr lang="en-US" sz="2400" dirty="0" smtClean="0">
                <a:latin typeface="Times New Roman" pitchFamily="18" charset="0"/>
                <a:cs typeface="Times New Roman" pitchFamily="18" charset="0"/>
              </a:rPr>
              <a:t>DEPRESSION</a:t>
            </a:r>
          </a:p>
          <a:p>
            <a:r>
              <a:rPr lang="en-US" sz="2400" dirty="0" smtClean="0">
                <a:latin typeface="Times New Roman" pitchFamily="18" charset="0"/>
                <a:cs typeface="Times New Roman" pitchFamily="18" charset="0"/>
              </a:rPr>
              <a:t>What is Depression?</a:t>
            </a:r>
          </a:p>
          <a:p>
            <a:r>
              <a:rPr lang="en-US" sz="2400" dirty="0" smtClean="0">
                <a:latin typeface="Times New Roman" pitchFamily="18" charset="0"/>
                <a:cs typeface="Times New Roman" pitchFamily="18" charset="0"/>
              </a:rPr>
              <a:t>Signs and symptoms of Depression:</a:t>
            </a:r>
          </a:p>
          <a:p>
            <a:pPr>
              <a:buFont typeface="Wingdings" pitchFamily="2" charset="2"/>
              <a:buChar char="ü"/>
            </a:pPr>
            <a:r>
              <a:rPr lang="en-US" sz="2400" dirty="0" smtClean="0">
                <a:latin typeface="Times New Roman" pitchFamily="18" charset="0"/>
                <a:cs typeface="Times New Roman" pitchFamily="18" charset="0"/>
              </a:rPr>
              <a:t>Sleeplessness or too much sleeping</a:t>
            </a:r>
          </a:p>
          <a:p>
            <a:pPr>
              <a:buFont typeface="Wingdings" pitchFamily="2" charset="2"/>
              <a:buChar char="ü"/>
            </a:pPr>
            <a:r>
              <a:rPr lang="en-US" sz="2400" dirty="0" smtClean="0">
                <a:latin typeface="Times New Roman" pitchFamily="18" charset="0"/>
                <a:cs typeface="Times New Roman" pitchFamily="18" charset="0"/>
              </a:rPr>
              <a:t>Overeating or loss of weight</a:t>
            </a:r>
          </a:p>
          <a:p>
            <a:pPr>
              <a:buFont typeface="Wingdings" pitchFamily="2" charset="2"/>
              <a:buChar char="ü"/>
            </a:pPr>
            <a:r>
              <a:rPr lang="en-US" sz="2400" dirty="0" smtClean="0">
                <a:latin typeface="Times New Roman" pitchFamily="18" charset="0"/>
                <a:cs typeface="Times New Roman" pitchFamily="18" charset="0"/>
              </a:rPr>
              <a:t>Bad temper</a:t>
            </a:r>
          </a:p>
          <a:p>
            <a:pPr>
              <a:buFont typeface="Wingdings" pitchFamily="2" charset="2"/>
              <a:buChar char="ü"/>
            </a:pPr>
            <a:r>
              <a:rPr lang="en-US" sz="2400" dirty="0" smtClean="0">
                <a:latin typeface="Times New Roman" pitchFamily="18" charset="0"/>
                <a:cs typeface="Times New Roman" pitchFamily="18" charset="0"/>
              </a:rPr>
              <a:t>Feeling tired or weak</a:t>
            </a:r>
          </a:p>
          <a:p>
            <a:pPr>
              <a:buFont typeface="Wingdings" pitchFamily="2" charset="2"/>
              <a:buChar char="ü"/>
            </a:pPr>
            <a:r>
              <a:rPr lang="en-US" sz="2400" dirty="0" smtClean="0">
                <a:latin typeface="Times New Roman" pitchFamily="18" charset="0"/>
                <a:cs typeface="Times New Roman" pitchFamily="18" charset="0"/>
              </a:rPr>
              <a:t>Feeling hopeless or worthless</a:t>
            </a:r>
          </a:p>
          <a:p>
            <a:pPr>
              <a:buFont typeface="Wingdings" pitchFamily="2" charset="2"/>
              <a:buChar char="ü"/>
            </a:pPr>
            <a:r>
              <a:rPr lang="en-US" sz="2400" dirty="0" smtClean="0">
                <a:latin typeface="Times New Roman" pitchFamily="18" charset="0"/>
                <a:cs typeface="Times New Roman" pitchFamily="18" charset="0"/>
              </a:rPr>
              <a:t>Poor thinking, concentration, and decision making capability</a:t>
            </a:r>
          </a:p>
          <a:p>
            <a:pPr>
              <a:buFont typeface="Wingdings" pitchFamily="2" charset="2"/>
              <a:buChar char="ü"/>
            </a:pPr>
            <a:endParaRPr lang="en-US" sz="2400" dirty="0" smtClean="0">
              <a:latin typeface="Times New Roman" pitchFamily="18" charset="0"/>
              <a:cs typeface="Times New Roman" pitchFamily="18" charset="0"/>
            </a:endParaRPr>
          </a:p>
          <a:p>
            <a:pPr>
              <a:buFont typeface="Wingdings" pitchFamily="2" charset="2"/>
              <a:buChar char="ü"/>
            </a:pPr>
            <a:endParaRPr lang="en-US" sz="24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4996716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solidFill>
                  <a:prstClr val="black"/>
                </a:solidFill>
                <a:latin typeface="Times New Roman" pitchFamily="18" charset="0"/>
                <a:cs typeface="Times New Roman" pitchFamily="18" charset="0"/>
              </a:rPr>
              <a:t>How to Recognize inmates for referrals.</a:t>
            </a:r>
            <a:endParaRPr lang="en-US" dirty="0"/>
          </a:p>
        </p:txBody>
      </p:sp>
      <p:sp>
        <p:nvSpPr>
          <p:cNvPr id="3" name="Content Placeholder 2"/>
          <p:cNvSpPr>
            <a:spLocks noGrp="1"/>
          </p:cNvSpPr>
          <p:nvPr>
            <p:ph idx="1"/>
          </p:nvPr>
        </p:nvSpPr>
        <p:spPr/>
        <p:txBody>
          <a:bodyPr>
            <a:normAutofit fontScale="92500" lnSpcReduction="10000"/>
          </a:bodyPr>
          <a:lstStyle/>
          <a:p>
            <a:pPr>
              <a:buFont typeface="Wingdings" pitchFamily="2" charset="2"/>
              <a:buChar char="v"/>
            </a:pPr>
            <a:r>
              <a:rPr lang="en-US" sz="2800" dirty="0">
                <a:latin typeface="Times New Roman" pitchFamily="18" charset="0"/>
                <a:cs typeface="Times New Roman" pitchFamily="18" charset="0"/>
              </a:rPr>
              <a:t>BIPOLAR </a:t>
            </a:r>
            <a:r>
              <a:rPr lang="en-US" sz="2800" dirty="0" smtClean="0">
                <a:latin typeface="Times New Roman" pitchFamily="18" charset="0"/>
                <a:cs typeface="Times New Roman" pitchFamily="18" charset="0"/>
              </a:rPr>
              <a:t>DISORDER</a:t>
            </a:r>
          </a:p>
          <a:p>
            <a:r>
              <a:rPr lang="en-US" sz="2600" dirty="0" smtClean="0">
                <a:latin typeface="Times New Roman" pitchFamily="18" charset="0"/>
                <a:cs typeface="Times New Roman" pitchFamily="18" charset="0"/>
              </a:rPr>
              <a:t>What is Bipolar Disorder?</a:t>
            </a:r>
          </a:p>
          <a:p>
            <a:r>
              <a:rPr lang="en-US" sz="2600" dirty="0" smtClean="0">
                <a:latin typeface="Times New Roman" pitchFamily="18" charset="0"/>
                <a:cs typeface="Times New Roman" pitchFamily="18" charset="0"/>
              </a:rPr>
              <a:t>Signs and symptoms of Bipolar:</a:t>
            </a:r>
          </a:p>
          <a:p>
            <a:pPr>
              <a:buFont typeface="Wingdings" pitchFamily="2" charset="2"/>
              <a:buChar char="q"/>
            </a:pPr>
            <a:r>
              <a:rPr lang="en-US" sz="2600" dirty="0" smtClean="0">
                <a:latin typeface="Times New Roman" pitchFamily="18" charset="0"/>
                <a:cs typeface="Times New Roman" pitchFamily="18" charset="0"/>
              </a:rPr>
              <a:t>Manic episodes characterized by:</a:t>
            </a:r>
          </a:p>
          <a:p>
            <a:pPr>
              <a:buFont typeface="Wingdings" pitchFamily="2" charset="2"/>
              <a:buChar char="Ø"/>
            </a:pPr>
            <a:r>
              <a:rPr lang="en-US" sz="2600" dirty="0" smtClean="0">
                <a:latin typeface="Times New Roman" pitchFamily="18" charset="0"/>
                <a:cs typeface="Times New Roman" pitchFamily="18" charset="0"/>
              </a:rPr>
              <a:t>Reduced want for sleep</a:t>
            </a:r>
          </a:p>
          <a:p>
            <a:pPr>
              <a:buFont typeface="Wingdings" pitchFamily="2" charset="2"/>
              <a:buChar char="Ø"/>
            </a:pPr>
            <a:r>
              <a:rPr lang="en-US" sz="2600" dirty="0" smtClean="0">
                <a:latin typeface="Times New Roman" pitchFamily="18" charset="0"/>
                <a:cs typeface="Times New Roman" pitchFamily="18" charset="0"/>
              </a:rPr>
              <a:t>Persistent talking</a:t>
            </a:r>
          </a:p>
          <a:p>
            <a:pPr>
              <a:buFont typeface="Wingdings" pitchFamily="2" charset="2"/>
              <a:buChar char="Ø"/>
            </a:pPr>
            <a:r>
              <a:rPr lang="en-US" sz="2600" dirty="0" smtClean="0">
                <a:latin typeface="Times New Roman" pitchFamily="18" charset="0"/>
                <a:cs typeface="Times New Roman" pitchFamily="18" charset="0"/>
              </a:rPr>
              <a:t>Hyperactivity</a:t>
            </a:r>
          </a:p>
          <a:p>
            <a:pPr>
              <a:buFont typeface="Wingdings" pitchFamily="2" charset="2"/>
              <a:buChar char="Ø"/>
            </a:pPr>
            <a:r>
              <a:rPr lang="en-US" sz="2600" dirty="0" smtClean="0">
                <a:latin typeface="Times New Roman" pitchFamily="18" charset="0"/>
                <a:cs typeface="Times New Roman" pitchFamily="18" charset="0"/>
              </a:rPr>
              <a:t>Poor judgment</a:t>
            </a:r>
          </a:p>
          <a:p>
            <a:pPr lvl="0">
              <a:buFont typeface="Wingdings" pitchFamily="2" charset="2"/>
              <a:buChar char="Ø"/>
            </a:pPr>
            <a:r>
              <a:rPr lang="en-US" sz="2600" dirty="0" smtClean="0">
                <a:latin typeface="Times New Roman" pitchFamily="18" charset="0"/>
                <a:cs typeface="Times New Roman" pitchFamily="18" charset="0"/>
              </a:rPr>
              <a:t>Increased </a:t>
            </a:r>
            <a:r>
              <a:rPr lang="en-US" sz="2600" dirty="0" smtClean="0">
                <a:solidFill>
                  <a:prstClr val="black"/>
                </a:solidFill>
                <a:latin typeface="Times New Roman" pitchFamily="18" charset="0"/>
                <a:cs typeface="Times New Roman" pitchFamily="18" charset="0"/>
              </a:rPr>
              <a:t>distractibility</a:t>
            </a:r>
          </a:p>
          <a:p>
            <a:pPr lvl="0">
              <a:buFont typeface="Wingdings" pitchFamily="2" charset="2"/>
              <a:buChar char="Ø"/>
            </a:pPr>
            <a:r>
              <a:rPr lang="en-US" sz="2600" dirty="0" smtClean="0">
                <a:solidFill>
                  <a:prstClr val="black"/>
                </a:solidFill>
                <a:latin typeface="Times New Roman" pitchFamily="18" charset="0"/>
                <a:cs typeface="Times New Roman" pitchFamily="18" charset="0"/>
              </a:rPr>
              <a:t>Increased boldness</a:t>
            </a:r>
          </a:p>
          <a:p>
            <a:pPr lvl="0">
              <a:buFont typeface="Wingdings" pitchFamily="2" charset="2"/>
              <a:buChar char="Ø"/>
            </a:pPr>
            <a:endParaRPr lang="en-US" sz="2800" dirty="0" smtClean="0">
              <a:latin typeface="Times New Roman" pitchFamily="18" charset="0"/>
              <a:cs typeface="Times New Roman" pitchFamily="18" charset="0"/>
            </a:endParaRPr>
          </a:p>
          <a:p>
            <a:pPr>
              <a:buFont typeface="Wingdings" pitchFamily="2" charset="2"/>
              <a:buChar char="Ø"/>
            </a:pPr>
            <a:endParaRPr lang="en-US" sz="2800" dirty="0" smtClean="0">
              <a:latin typeface="Times New Roman" pitchFamily="18" charset="0"/>
              <a:cs typeface="Times New Roman" pitchFamily="18" charset="0"/>
            </a:endParaRPr>
          </a:p>
          <a:p>
            <a:pPr marL="0" indent="0">
              <a:buNone/>
            </a:pPr>
            <a:endParaRPr lang="en-US" sz="28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9501777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solidFill>
                  <a:prstClr val="black"/>
                </a:solidFill>
                <a:latin typeface="Times New Roman" pitchFamily="18" charset="0"/>
                <a:cs typeface="Times New Roman" pitchFamily="18" charset="0"/>
              </a:rPr>
              <a:t>How to Recognize inmates for referrals.</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v"/>
            </a:pPr>
            <a:r>
              <a:rPr lang="en-US" sz="2400" dirty="0" smtClean="0">
                <a:latin typeface="Times New Roman" pitchFamily="18" charset="0"/>
                <a:cs typeface="Times New Roman" pitchFamily="18" charset="0"/>
              </a:rPr>
              <a:t>POSTTRAUMATIC </a:t>
            </a:r>
            <a:r>
              <a:rPr lang="en-US" sz="2400" dirty="0">
                <a:latin typeface="Times New Roman" pitchFamily="18" charset="0"/>
                <a:cs typeface="Times New Roman" pitchFamily="18" charset="0"/>
              </a:rPr>
              <a:t>STRESS </a:t>
            </a:r>
            <a:r>
              <a:rPr lang="en-US" sz="2400" dirty="0" smtClean="0">
                <a:latin typeface="Times New Roman" pitchFamily="18" charset="0"/>
                <a:cs typeface="Times New Roman" pitchFamily="18" charset="0"/>
              </a:rPr>
              <a:t>DISORDER (PTSD)</a:t>
            </a:r>
          </a:p>
          <a:p>
            <a:r>
              <a:rPr lang="en-US" sz="2400" dirty="0" smtClean="0">
                <a:latin typeface="Times New Roman" pitchFamily="18" charset="0"/>
                <a:cs typeface="Times New Roman" pitchFamily="18" charset="0"/>
              </a:rPr>
              <a:t>What is PTSD?</a:t>
            </a:r>
          </a:p>
          <a:p>
            <a:r>
              <a:rPr lang="en-US" sz="2400" dirty="0" smtClean="0">
                <a:latin typeface="Times New Roman" pitchFamily="18" charset="0"/>
                <a:cs typeface="Times New Roman" pitchFamily="18" charset="0"/>
              </a:rPr>
              <a:t>Effects of PTSD include:</a:t>
            </a:r>
          </a:p>
          <a:p>
            <a:pPr>
              <a:buFont typeface="Wingdings" pitchFamily="2" charset="2"/>
              <a:buChar char="ü"/>
            </a:pPr>
            <a:r>
              <a:rPr lang="en-US" sz="2400" dirty="0" smtClean="0">
                <a:latin typeface="Times New Roman" pitchFamily="18" charset="0"/>
                <a:cs typeface="Times New Roman" pitchFamily="18" charset="0"/>
              </a:rPr>
              <a:t>Recurrent traumatic occasions</a:t>
            </a:r>
          </a:p>
          <a:p>
            <a:pPr>
              <a:buFont typeface="Wingdings" pitchFamily="2" charset="2"/>
              <a:buChar char="ü"/>
            </a:pPr>
            <a:r>
              <a:rPr lang="en-US" sz="2400" dirty="0"/>
              <a:t>sleep </a:t>
            </a:r>
            <a:r>
              <a:rPr lang="en-US" sz="2400" dirty="0" smtClean="0"/>
              <a:t> troubles</a:t>
            </a:r>
          </a:p>
          <a:p>
            <a:pPr>
              <a:buFont typeface="Wingdings" pitchFamily="2" charset="2"/>
              <a:buChar char="ü"/>
            </a:pPr>
            <a:r>
              <a:rPr lang="en-US" sz="2400" dirty="0" smtClean="0"/>
              <a:t>bad temper</a:t>
            </a:r>
          </a:p>
          <a:p>
            <a:pPr>
              <a:buFont typeface="Wingdings" pitchFamily="2" charset="2"/>
              <a:buChar char="ü"/>
            </a:pPr>
            <a:r>
              <a:rPr lang="en-US" sz="2400" dirty="0" smtClean="0"/>
              <a:t>Exaggerated  reactions when scared</a:t>
            </a:r>
          </a:p>
          <a:p>
            <a:pPr>
              <a:buFont typeface="Wingdings" pitchFamily="2" charset="2"/>
              <a:buChar char="ü"/>
            </a:pPr>
            <a:r>
              <a:rPr lang="en-US" sz="2400" dirty="0" smtClean="0"/>
              <a:t>Reactivity</a:t>
            </a:r>
          </a:p>
          <a:p>
            <a:pPr>
              <a:buFont typeface="Wingdings" pitchFamily="2" charset="2"/>
              <a:buChar char="ü"/>
            </a:pPr>
            <a:r>
              <a:rPr lang="en-US" sz="2400" dirty="0" smtClean="0"/>
              <a:t>Frenzied carefulness</a:t>
            </a:r>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pPr marL="0" indent="0">
              <a:buNone/>
            </a:pPr>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3702175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solidFill>
                  <a:prstClr val="black"/>
                </a:solidFill>
                <a:latin typeface="Times New Roman" pitchFamily="18" charset="0"/>
                <a:cs typeface="Times New Roman" pitchFamily="18" charset="0"/>
              </a:rPr>
              <a:t>How to Recognize inmates for referrals.</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v"/>
            </a:pPr>
            <a:r>
              <a:rPr lang="en-US" sz="2400" dirty="0">
                <a:latin typeface="Times New Roman" pitchFamily="18" charset="0"/>
                <a:cs typeface="Times New Roman" pitchFamily="18" charset="0"/>
              </a:rPr>
              <a:t>ANTISOCIAL PERSONALITY </a:t>
            </a:r>
            <a:r>
              <a:rPr lang="en-US" sz="2400" dirty="0" smtClean="0">
                <a:latin typeface="Times New Roman" pitchFamily="18" charset="0"/>
                <a:cs typeface="Times New Roman" pitchFamily="18" charset="0"/>
              </a:rPr>
              <a:t>DISORDER</a:t>
            </a:r>
          </a:p>
          <a:p>
            <a:r>
              <a:rPr lang="en-US" sz="2400" dirty="0" smtClean="0">
                <a:latin typeface="Times New Roman" pitchFamily="18" charset="0"/>
                <a:cs typeface="Times New Roman" pitchFamily="18" charset="0"/>
              </a:rPr>
              <a:t>What is Antisocial Personality Disorder?</a:t>
            </a:r>
          </a:p>
          <a:p>
            <a:r>
              <a:rPr lang="en-US" sz="2400" dirty="0" smtClean="0">
                <a:latin typeface="Times New Roman" pitchFamily="18" charset="0"/>
                <a:cs typeface="Times New Roman" pitchFamily="18" charset="0"/>
              </a:rPr>
              <a:t>It results in: </a:t>
            </a:r>
          </a:p>
          <a:p>
            <a:pPr>
              <a:buFont typeface="Wingdings" pitchFamily="2" charset="2"/>
              <a:buChar char="ü"/>
            </a:pPr>
            <a:r>
              <a:rPr lang="en-US" sz="2400" dirty="0" smtClean="0">
                <a:latin typeface="Times New Roman" pitchFamily="18" charset="0"/>
                <a:cs typeface="Times New Roman" pitchFamily="18" charset="0"/>
              </a:rPr>
              <a:t>Frequent lies</a:t>
            </a:r>
          </a:p>
          <a:p>
            <a:pPr>
              <a:buFont typeface="Wingdings" pitchFamily="2" charset="2"/>
              <a:buChar char="ü"/>
            </a:pPr>
            <a:r>
              <a:rPr lang="en-US" sz="2400" dirty="0" smtClean="0">
                <a:latin typeface="Times New Roman" pitchFamily="18" charset="0"/>
                <a:cs typeface="Times New Roman" pitchFamily="18" charset="0"/>
              </a:rPr>
              <a:t>Recklessness or inability to plan early enough</a:t>
            </a:r>
          </a:p>
          <a:p>
            <a:pPr>
              <a:buFont typeface="Wingdings" pitchFamily="2" charset="2"/>
              <a:buChar char="ü"/>
            </a:pPr>
            <a:r>
              <a:rPr lang="en-US" sz="2400" dirty="0" smtClean="0">
                <a:latin typeface="Times New Roman" pitchFamily="18" charset="0"/>
                <a:cs typeface="Times New Roman" pitchFamily="18" charset="0"/>
              </a:rPr>
              <a:t>Violence and bad temper</a:t>
            </a:r>
          </a:p>
          <a:p>
            <a:pPr>
              <a:buFont typeface="Wingdings" pitchFamily="2" charset="2"/>
              <a:buChar char="ü"/>
            </a:pPr>
            <a:r>
              <a:rPr lang="en-US" sz="2400" dirty="0" smtClean="0">
                <a:latin typeface="Times New Roman" pitchFamily="18" charset="0"/>
                <a:cs typeface="Times New Roman" pitchFamily="18" charset="0"/>
              </a:rPr>
              <a:t>Disrespect of respect for others and self</a:t>
            </a:r>
          </a:p>
          <a:p>
            <a:pPr>
              <a:buFont typeface="Wingdings" pitchFamily="2" charset="2"/>
              <a:buChar char="ü"/>
            </a:pPr>
            <a:r>
              <a:rPr lang="en-US" sz="2400" dirty="0" smtClean="0">
                <a:latin typeface="Times New Roman" pitchFamily="18" charset="0"/>
                <a:cs typeface="Times New Roman" pitchFamily="18" charset="0"/>
              </a:rPr>
              <a:t>Lack of regrets</a:t>
            </a:r>
          </a:p>
          <a:p>
            <a:pPr>
              <a:buFont typeface="Wingdings" pitchFamily="2" charset="2"/>
              <a:buChar char="ü"/>
            </a:pPr>
            <a:r>
              <a:rPr lang="en-US" sz="2400" dirty="0" smtClean="0">
                <a:latin typeface="Times New Roman" pitchFamily="18" charset="0"/>
                <a:cs typeface="Times New Roman" pitchFamily="18" charset="0"/>
              </a:rPr>
              <a:t>Deceitfulness and manipulation such lying and defrauding others </a:t>
            </a:r>
          </a:p>
        </p:txBody>
      </p:sp>
    </p:spTree>
    <p:extLst>
      <p:ext uri="{BB962C8B-B14F-4D97-AF65-F5344CB8AC3E}">
        <p14:creationId xmlns:p14="http://schemas.microsoft.com/office/powerpoint/2010/main" val="23622166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solidFill>
                  <a:prstClr val="black"/>
                </a:solidFill>
                <a:latin typeface="Times New Roman" pitchFamily="18" charset="0"/>
                <a:cs typeface="Times New Roman" pitchFamily="18" charset="0"/>
              </a:rPr>
              <a:t>How to Recognize inmates for referrals.</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v"/>
            </a:pPr>
            <a:r>
              <a:rPr lang="en-US" sz="2400" dirty="0">
                <a:latin typeface="Times New Roman" pitchFamily="18" charset="0"/>
                <a:cs typeface="Times New Roman" pitchFamily="18" charset="0"/>
              </a:rPr>
              <a:t>BORDERLINE PERSONALITY </a:t>
            </a:r>
            <a:r>
              <a:rPr lang="en-US" sz="2400" dirty="0" smtClean="0">
                <a:latin typeface="Times New Roman" pitchFamily="18" charset="0"/>
                <a:cs typeface="Times New Roman" pitchFamily="18" charset="0"/>
              </a:rPr>
              <a:t>DISORDER</a:t>
            </a:r>
          </a:p>
          <a:p>
            <a:r>
              <a:rPr lang="en-US" sz="2400" dirty="0" smtClean="0">
                <a:latin typeface="Times New Roman" pitchFamily="18" charset="0"/>
                <a:cs typeface="Times New Roman" pitchFamily="18" charset="0"/>
              </a:rPr>
              <a:t>This disorder is characterized by one or all of the following</a:t>
            </a:r>
          </a:p>
          <a:p>
            <a:pPr>
              <a:buFont typeface="Wingdings" pitchFamily="2" charset="2"/>
              <a:buChar char="ü"/>
            </a:pPr>
            <a:r>
              <a:rPr lang="en-US" sz="2400" dirty="0" smtClean="0">
                <a:latin typeface="Times New Roman" pitchFamily="18" charset="0"/>
                <a:cs typeface="Times New Roman" pitchFamily="18" charset="0"/>
              </a:rPr>
              <a:t>Unsteady and extreme relationships</a:t>
            </a:r>
          </a:p>
          <a:p>
            <a:pPr>
              <a:buFont typeface="Wingdings" pitchFamily="2" charset="2"/>
              <a:buChar char="ü"/>
            </a:pPr>
            <a:r>
              <a:rPr lang="en-US" sz="2400" dirty="0" smtClean="0">
                <a:latin typeface="Times New Roman" pitchFamily="18" charset="0"/>
                <a:cs typeface="Times New Roman" pitchFamily="18" charset="0"/>
              </a:rPr>
              <a:t>Thoughtless behaviors that cause self-damage</a:t>
            </a:r>
          </a:p>
          <a:p>
            <a:pPr>
              <a:buFont typeface="Wingdings" pitchFamily="2" charset="2"/>
              <a:buChar char="ü"/>
            </a:pPr>
            <a:r>
              <a:rPr lang="en-US" sz="2400" dirty="0" smtClean="0">
                <a:latin typeface="Times New Roman" pitchFamily="18" charset="0"/>
                <a:cs typeface="Times New Roman" pitchFamily="18" charset="0"/>
              </a:rPr>
              <a:t>Hurting oneself or behaviors that lead to suicide</a:t>
            </a:r>
          </a:p>
          <a:p>
            <a:pPr>
              <a:buFont typeface="Wingdings" pitchFamily="2" charset="2"/>
              <a:buChar char="ü"/>
            </a:pPr>
            <a:r>
              <a:rPr lang="en-US" sz="2400" dirty="0" smtClean="0">
                <a:latin typeface="Times New Roman" pitchFamily="18" charset="0"/>
                <a:cs typeface="Times New Roman" pitchFamily="18" charset="0"/>
              </a:rPr>
              <a:t>Inconsistent emotions</a:t>
            </a:r>
          </a:p>
          <a:p>
            <a:pPr>
              <a:buFont typeface="Wingdings" pitchFamily="2" charset="2"/>
              <a:buChar char="ü"/>
            </a:pPr>
            <a:r>
              <a:rPr lang="en-US" sz="2400" dirty="0" smtClean="0">
                <a:latin typeface="Times New Roman" pitchFamily="18" charset="0"/>
                <a:cs typeface="Times New Roman" pitchFamily="18" charset="0"/>
              </a:rPr>
              <a:t>Extreme anger and struggles of anger control</a:t>
            </a:r>
          </a:p>
          <a:p>
            <a:pPr>
              <a:buFont typeface="Wingdings" pitchFamily="2" charset="2"/>
              <a:buChar char="ü"/>
            </a:pPr>
            <a:r>
              <a:rPr lang="en-US" sz="2400" dirty="0" smtClean="0">
                <a:latin typeface="Times New Roman" pitchFamily="18" charset="0"/>
                <a:cs typeface="Times New Roman" pitchFamily="18" charset="0"/>
              </a:rPr>
              <a:t>Emptiness feelings</a:t>
            </a:r>
          </a:p>
          <a:p>
            <a:pPr marL="0" indent="0">
              <a:buNone/>
            </a:pPr>
            <a:endParaRPr lang="en-US" sz="24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8582183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solidFill>
                  <a:prstClr val="black"/>
                </a:solidFill>
                <a:latin typeface="Times New Roman" pitchFamily="18" charset="0"/>
                <a:cs typeface="Times New Roman" pitchFamily="18" charset="0"/>
              </a:rPr>
              <a:t>How to Recognize inmates for referrals.</a:t>
            </a:r>
            <a:endParaRPr lang="en-US" dirty="0"/>
          </a:p>
        </p:txBody>
      </p:sp>
      <p:sp>
        <p:nvSpPr>
          <p:cNvPr id="3" name="Content Placeholder 2"/>
          <p:cNvSpPr>
            <a:spLocks noGrp="1"/>
          </p:cNvSpPr>
          <p:nvPr>
            <p:ph idx="1"/>
          </p:nvPr>
        </p:nvSpPr>
        <p:spPr/>
        <p:txBody>
          <a:bodyPr>
            <a:normAutofit/>
          </a:bodyPr>
          <a:lstStyle/>
          <a:p>
            <a:pPr>
              <a:buFont typeface="Wingdings" pitchFamily="2" charset="2"/>
              <a:buChar char="v"/>
            </a:pPr>
            <a:r>
              <a:rPr lang="en-US" sz="2400" dirty="0">
                <a:latin typeface="Times New Roman" pitchFamily="18" charset="0"/>
                <a:cs typeface="Times New Roman" pitchFamily="18" charset="0"/>
              </a:rPr>
              <a:t>ADJUSTMENT </a:t>
            </a:r>
            <a:r>
              <a:rPr lang="en-US" sz="2400" dirty="0" smtClean="0">
                <a:latin typeface="Times New Roman" pitchFamily="18" charset="0"/>
                <a:cs typeface="Times New Roman" pitchFamily="18" charset="0"/>
              </a:rPr>
              <a:t>DISORDER</a:t>
            </a:r>
          </a:p>
          <a:p>
            <a:r>
              <a:rPr lang="en-US" sz="2400" dirty="0" smtClean="0"/>
              <a:t>What is Adjustment Disorder?</a:t>
            </a:r>
          </a:p>
          <a:p>
            <a:pPr>
              <a:buFont typeface="Wingdings" pitchFamily="2" charset="2"/>
              <a:buChar char="ü"/>
            </a:pPr>
            <a:r>
              <a:rPr lang="en-US" sz="2400" dirty="0" smtClean="0"/>
              <a:t>It is characterized by : </a:t>
            </a:r>
          </a:p>
          <a:p>
            <a:pPr>
              <a:buFont typeface="Wingdings" pitchFamily="2" charset="2"/>
              <a:buChar char="ü"/>
            </a:pPr>
            <a:r>
              <a:rPr lang="en-US" sz="2400" dirty="0" smtClean="0"/>
              <a:t> depression</a:t>
            </a:r>
          </a:p>
          <a:p>
            <a:pPr>
              <a:buFont typeface="Wingdings" pitchFamily="2" charset="2"/>
              <a:buChar char="ü"/>
            </a:pPr>
            <a:r>
              <a:rPr lang="en-US" sz="2400" dirty="0" smtClean="0"/>
              <a:t>misconduct, </a:t>
            </a:r>
          </a:p>
          <a:p>
            <a:pPr>
              <a:buFont typeface="Wingdings" pitchFamily="2" charset="2"/>
              <a:buChar char="ü"/>
            </a:pPr>
            <a:r>
              <a:rPr lang="en-US" sz="2400" dirty="0" smtClean="0"/>
              <a:t>anxiety </a:t>
            </a:r>
          </a:p>
          <a:p>
            <a:pPr>
              <a:buFont typeface="Wingdings" pitchFamily="2" charset="2"/>
              <a:buChar char="ü"/>
            </a:pPr>
            <a:r>
              <a:rPr lang="en-US" sz="2400" dirty="0" smtClean="0"/>
              <a:t>impaired functionality at work or socially.</a:t>
            </a:r>
          </a:p>
        </p:txBody>
      </p:sp>
    </p:spTree>
    <p:extLst>
      <p:ext uri="{BB962C8B-B14F-4D97-AF65-F5344CB8AC3E}">
        <p14:creationId xmlns:p14="http://schemas.microsoft.com/office/powerpoint/2010/main" val="38111778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solidFill>
                  <a:prstClr val="black"/>
                </a:solidFill>
                <a:latin typeface="Times New Roman" pitchFamily="18" charset="0"/>
                <a:cs typeface="Times New Roman" pitchFamily="18" charset="0"/>
              </a:rPr>
              <a:t>How to Recognize inmates for referrals</a:t>
            </a:r>
            <a:endParaRPr lang="en-US" dirty="0"/>
          </a:p>
        </p:txBody>
      </p:sp>
      <p:sp>
        <p:nvSpPr>
          <p:cNvPr id="3" name="Content Placeholder 2"/>
          <p:cNvSpPr>
            <a:spLocks noGrp="1"/>
          </p:cNvSpPr>
          <p:nvPr>
            <p:ph idx="1"/>
          </p:nvPr>
        </p:nvSpPr>
        <p:spPr/>
        <p:txBody>
          <a:bodyPr>
            <a:normAutofit/>
          </a:bodyPr>
          <a:lstStyle/>
          <a:p>
            <a:pPr marL="0" indent="0">
              <a:buNone/>
            </a:pPr>
            <a:r>
              <a:rPr lang="en-US" sz="2400" b="1" dirty="0" smtClean="0">
                <a:latin typeface="Times New Roman" pitchFamily="18" charset="0"/>
                <a:cs typeface="Times New Roman" pitchFamily="18" charset="0"/>
              </a:rPr>
              <a:t>Communication with in mates</a:t>
            </a:r>
          </a:p>
          <a:p>
            <a:r>
              <a:rPr lang="en-US" sz="2400" dirty="0" smtClean="0">
                <a:latin typeface="Times New Roman" pitchFamily="18" charset="0"/>
                <a:cs typeface="Times New Roman" pitchFamily="18" charset="0"/>
              </a:rPr>
              <a:t>Why is it essential to communicate with inmates?</a:t>
            </a:r>
          </a:p>
          <a:p>
            <a:r>
              <a:rPr lang="en-US" sz="2400" dirty="0" smtClean="0">
                <a:latin typeface="Times New Roman" pitchFamily="18" charset="0"/>
                <a:cs typeface="Times New Roman" pitchFamily="18" charset="0"/>
              </a:rPr>
              <a:t>Steps for effective communication with inmates in times of crisis</a:t>
            </a:r>
          </a:p>
          <a:p>
            <a:pPr algn="ctr">
              <a:buFont typeface="Courier New" pitchFamily="49" charset="0"/>
              <a:buChar char="o"/>
            </a:pPr>
            <a:r>
              <a:rPr lang="en-US" sz="2400" dirty="0" smtClean="0">
                <a:latin typeface="Times New Roman" pitchFamily="18" charset="0"/>
                <a:cs typeface="Times New Roman" pitchFamily="18" charset="0"/>
              </a:rPr>
              <a:t>Maintain the inmates focus and calmness</a:t>
            </a:r>
          </a:p>
          <a:p>
            <a:pPr lvl="0" algn="ctr">
              <a:buFont typeface="Courier New" pitchFamily="49" charset="0"/>
              <a:buChar char="o"/>
            </a:pPr>
            <a:r>
              <a:rPr lang="en-US" sz="2400" dirty="0">
                <a:solidFill>
                  <a:prstClr val="black"/>
                </a:solidFill>
                <a:latin typeface="Times New Roman" pitchFamily="18" charset="0"/>
                <a:cs typeface="Times New Roman" pitchFamily="18" charset="0"/>
              </a:rPr>
              <a:t>Maintain simplicity</a:t>
            </a:r>
          </a:p>
          <a:p>
            <a:pPr lvl="0" algn="ctr">
              <a:buFont typeface="Courier New" pitchFamily="49" charset="0"/>
              <a:buChar char="o"/>
            </a:pPr>
            <a:r>
              <a:rPr lang="en-US" sz="2400" dirty="0">
                <a:solidFill>
                  <a:prstClr val="black"/>
                </a:solidFill>
                <a:latin typeface="Times New Roman" pitchFamily="18" charset="0"/>
                <a:cs typeface="Times New Roman" pitchFamily="18" charset="0"/>
              </a:rPr>
              <a:t>Avoid arguments </a:t>
            </a:r>
          </a:p>
          <a:p>
            <a:pPr algn="ctr">
              <a:buFont typeface="Courier New" pitchFamily="49" charset="0"/>
              <a:buChar char="o"/>
            </a:pP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31884079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itchFamily="18" charset="0"/>
                <a:cs typeface="Times New Roman" pitchFamily="18" charset="0"/>
              </a:rPr>
              <a:t>Steps of making a mental health Referral</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Font typeface="Wingdings" pitchFamily="2" charset="2"/>
              <a:buChar char="q"/>
            </a:pPr>
            <a:r>
              <a:rPr lang="en-US" sz="2400" dirty="0" smtClean="0">
                <a:latin typeface="Times New Roman" pitchFamily="18" charset="0"/>
                <a:cs typeface="Times New Roman" pitchFamily="18" charset="0"/>
              </a:rPr>
              <a:t>Important points to Remember:</a:t>
            </a:r>
          </a:p>
          <a:p>
            <a:pPr>
              <a:buFont typeface="Wingdings" pitchFamily="2" charset="2"/>
              <a:buChar char="ü"/>
            </a:pPr>
            <a:r>
              <a:rPr lang="en-US" sz="2400" dirty="0" smtClean="0">
                <a:latin typeface="Times New Roman" pitchFamily="18" charset="0"/>
                <a:cs typeface="Times New Roman" pitchFamily="18" charset="0"/>
              </a:rPr>
              <a:t>Correctional officers are not anticipated to be Professional mental health providers.</a:t>
            </a:r>
          </a:p>
          <a:p>
            <a:pPr>
              <a:buFont typeface="Wingdings" pitchFamily="2" charset="2"/>
              <a:buChar char="ü"/>
            </a:pPr>
            <a:r>
              <a:rPr lang="en-US" sz="2400" dirty="0" smtClean="0">
                <a:latin typeface="Times New Roman" pitchFamily="18" charset="0"/>
                <a:cs typeface="Times New Roman" pitchFamily="18" charset="0"/>
              </a:rPr>
              <a:t>They should be able to recognize inmates with signs and symptoms of mental disorders or the mentally retarded.</a:t>
            </a:r>
          </a:p>
          <a:p>
            <a:pPr>
              <a:buFont typeface="Wingdings" pitchFamily="2" charset="2"/>
              <a:buChar char="ü"/>
            </a:pPr>
            <a:r>
              <a:rPr lang="en-US" sz="2400" dirty="0" smtClean="0">
                <a:latin typeface="Times New Roman" pitchFamily="18" charset="0"/>
                <a:cs typeface="Times New Roman" pitchFamily="18" charset="0"/>
              </a:rPr>
              <a:t>They should Recognize mental health problems and take the necessary steps in attempts to help the inmate</a:t>
            </a:r>
          </a:p>
          <a:p>
            <a:pPr>
              <a:buFont typeface="Wingdings" pitchFamily="2" charset="2"/>
              <a:buChar char="ü"/>
            </a:pPr>
            <a:r>
              <a:rPr lang="en-US" sz="2400" dirty="0" smtClean="0">
                <a:latin typeface="Times New Roman" pitchFamily="18" charset="0"/>
                <a:cs typeface="Times New Roman" pitchFamily="18" charset="0"/>
              </a:rPr>
              <a:t>They should work collaboratively with clinicians and mental health staff to who referrals have been made.</a:t>
            </a:r>
          </a:p>
          <a:p>
            <a:pPr>
              <a:buFont typeface="Wingdings" pitchFamily="2" charset="2"/>
              <a:buChar char="ü"/>
            </a:pP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1372432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solidFill>
                  <a:prstClr val="black"/>
                </a:solidFill>
                <a:latin typeface="Times New Roman" pitchFamily="18" charset="0"/>
                <a:cs typeface="Times New Roman" pitchFamily="18" charset="0"/>
              </a:rPr>
              <a:t>Steps of making a mental health Referral</a:t>
            </a:r>
            <a:endParaRPr lang="en-US" dirty="0"/>
          </a:p>
        </p:txBody>
      </p:sp>
      <p:sp>
        <p:nvSpPr>
          <p:cNvPr id="3" name="Content Placeholder 2"/>
          <p:cNvSpPr>
            <a:spLocks noGrp="1"/>
          </p:cNvSpPr>
          <p:nvPr>
            <p:ph idx="1"/>
          </p:nvPr>
        </p:nvSpPr>
        <p:spPr/>
        <p:txBody>
          <a:bodyPr>
            <a:normAutofit/>
          </a:bodyPr>
          <a:lstStyle/>
          <a:p>
            <a:r>
              <a:rPr lang="en-US" sz="2400" dirty="0" smtClean="0">
                <a:latin typeface="Times New Roman" pitchFamily="18" charset="0"/>
                <a:cs typeface="Times New Roman" pitchFamily="18" charset="0"/>
              </a:rPr>
              <a:t>In case you note a weird behavior of an inmate in the correctional facilities that need mental health attention, follow the following steps:</a:t>
            </a:r>
          </a:p>
          <a:p>
            <a:r>
              <a:rPr lang="en-US" sz="2400" dirty="0" smtClean="0">
                <a:latin typeface="Times New Roman" pitchFamily="18" charset="0"/>
                <a:cs typeface="Times New Roman" pitchFamily="18" charset="0"/>
              </a:rPr>
              <a:t>Step 1 inform the mental health department</a:t>
            </a:r>
          </a:p>
          <a:p>
            <a:r>
              <a:rPr lang="en-US" sz="2400" dirty="0" smtClean="0">
                <a:latin typeface="Times New Roman" pitchFamily="18" charset="0"/>
                <a:cs typeface="Times New Roman" pitchFamily="18" charset="0"/>
              </a:rPr>
              <a:t>Step 2 Inform the region supervisor</a:t>
            </a:r>
          </a:p>
          <a:p>
            <a:r>
              <a:rPr lang="en-US" sz="2400" dirty="0" smtClean="0">
                <a:latin typeface="Times New Roman" pitchFamily="18" charset="0"/>
                <a:cs typeface="Times New Roman" pitchFamily="18" charset="0"/>
              </a:rPr>
              <a:t>Step 3 Record the incidence in the area record book</a:t>
            </a:r>
          </a:p>
          <a:p>
            <a:r>
              <a:rPr lang="en-US" sz="2400" dirty="0" smtClean="0">
                <a:latin typeface="Times New Roman" pitchFamily="18" charset="0"/>
                <a:cs typeface="Times New Roman" pitchFamily="18" charset="0"/>
              </a:rPr>
              <a:t>Step 4 fill in the mental health referral form</a:t>
            </a:r>
          </a:p>
          <a:p>
            <a:pPr marL="0" indent="0">
              <a:buNone/>
            </a:pPr>
            <a:endParaRPr lang="en-US" dirty="0" smtClean="0"/>
          </a:p>
        </p:txBody>
      </p:sp>
    </p:spTree>
    <p:extLst>
      <p:ext uri="{BB962C8B-B14F-4D97-AF65-F5344CB8AC3E}">
        <p14:creationId xmlns:p14="http://schemas.microsoft.com/office/powerpoint/2010/main" val="28779946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solidFill>
                  <a:prstClr val="black"/>
                </a:solidFill>
                <a:latin typeface="Times New Roman" pitchFamily="18" charset="0"/>
                <a:cs typeface="Times New Roman" pitchFamily="18" charset="0"/>
              </a:rPr>
              <a:t>Steps of making a mental health Referral</a:t>
            </a:r>
            <a:endParaRPr lang="en-US" dirty="0"/>
          </a:p>
        </p:txBody>
      </p:sp>
      <p:sp>
        <p:nvSpPr>
          <p:cNvPr id="3" name="Content Placeholder 2"/>
          <p:cNvSpPr>
            <a:spLocks noGrp="1"/>
          </p:cNvSpPr>
          <p:nvPr>
            <p:ph idx="1"/>
          </p:nvPr>
        </p:nvSpPr>
        <p:spPr/>
        <p:txBody>
          <a:bodyPr>
            <a:normAutofit fontScale="92500" lnSpcReduction="10000"/>
          </a:bodyPr>
          <a:lstStyle/>
          <a:p>
            <a:r>
              <a:rPr lang="en-US" sz="2600" dirty="0" smtClean="0">
                <a:latin typeface="Times New Roman" pitchFamily="18" charset="0"/>
                <a:cs typeface="Times New Roman" pitchFamily="18" charset="0"/>
              </a:rPr>
              <a:t>Before making the referral be sure of the following:</a:t>
            </a:r>
          </a:p>
          <a:p>
            <a:pPr>
              <a:buFont typeface="Wingdings" pitchFamily="2" charset="2"/>
              <a:buChar char="ü"/>
            </a:pPr>
            <a:r>
              <a:rPr lang="en-US" sz="2600" dirty="0" smtClean="0">
                <a:latin typeface="Times New Roman" pitchFamily="18" charset="0"/>
                <a:cs typeface="Times New Roman" pitchFamily="18" charset="0"/>
              </a:rPr>
              <a:t>The specific aspects that are the criteria for the referral of the inmate</a:t>
            </a:r>
          </a:p>
          <a:p>
            <a:pPr>
              <a:buFont typeface="Wingdings" pitchFamily="2" charset="2"/>
              <a:buChar char="ü"/>
            </a:pPr>
            <a:r>
              <a:rPr lang="en-US" sz="2600" dirty="0" smtClean="0">
                <a:latin typeface="Times New Roman" pitchFamily="18" charset="0"/>
                <a:cs typeface="Times New Roman" pitchFamily="18" charset="0"/>
              </a:rPr>
              <a:t>Record the date and time of the referral</a:t>
            </a:r>
          </a:p>
          <a:p>
            <a:pPr>
              <a:buFont typeface="Wingdings" pitchFamily="2" charset="2"/>
              <a:buChar char="ü"/>
            </a:pPr>
            <a:r>
              <a:rPr lang="en-US" sz="2600" dirty="0" smtClean="0">
                <a:latin typeface="Times New Roman" pitchFamily="18" charset="0"/>
                <a:cs typeface="Times New Roman" pitchFamily="18" charset="0"/>
              </a:rPr>
              <a:t>The area in which the specific behaviors that hints the need for the referral occurred most often</a:t>
            </a:r>
          </a:p>
          <a:p>
            <a:pPr>
              <a:buFont typeface="Wingdings" pitchFamily="2" charset="2"/>
              <a:buChar char="ü"/>
            </a:pPr>
            <a:r>
              <a:rPr lang="en-US" sz="2600" dirty="0" smtClean="0">
                <a:latin typeface="Times New Roman" pitchFamily="18" charset="0"/>
                <a:cs typeface="Times New Roman" pitchFamily="18" charset="0"/>
              </a:rPr>
              <a:t>Note any extra relevant info about the inmate such as:</a:t>
            </a:r>
          </a:p>
          <a:p>
            <a:pPr>
              <a:buFont typeface="Wingdings" pitchFamily="2" charset="2"/>
              <a:buChar char="q"/>
            </a:pPr>
            <a:r>
              <a:rPr lang="en-US" sz="2600" dirty="0" smtClean="0">
                <a:latin typeface="Times New Roman" pitchFamily="18" charset="0"/>
                <a:cs typeface="Times New Roman" pitchFamily="18" charset="0"/>
              </a:rPr>
              <a:t>Loss of a loved one</a:t>
            </a:r>
          </a:p>
          <a:p>
            <a:pPr>
              <a:buFont typeface="Wingdings" pitchFamily="2" charset="2"/>
              <a:buChar char="q"/>
            </a:pPr>
            <a:r>
              <a:rPr lang="en-US" sz="2600" dirty="0" smtClean="0">
                <a:latin typeface="Times New Roman" pitchFamily="18" charset="0"/>
                <a:cs typeface="Times New Roman" pitchFamily="18" charset="0"/>
              </a:rPr>
              <a:t>Any bad liberation board decision  </a:t>
            </a:r>
          </a:p>
          <a:p>
            <a:pPr>
              <a:buFont typeface="Wingdings" pitchFamily="2" charset="2"/>
              <a:buChar char="q"/>
            </a:pPr>
            <a:r>
              <a:rPr lang="en-US" sz="2600" dirty="0" smtClean="0">
                <a:latin typeface="Times New Roman" pitchFamily="18" charset="0"/>
                <a:cs typeface="Times New Roman" pitchFamily="18" charset="0"/>
              </a:rPr>
              <a:t>Corrective detention</a:t>
            </a:r>
          </a:p>
          <a:p>
            <a:pPr>
              <a:buFont typeface="Wingdings" pitchFamily="2" charset="2"/>
              <a:buChar char="q"/>
            </a:pPr>
            <a:r>
              <a:rPr lang="en-US" sz="2600" dirty="0" smtClean="0">
                <a:latin typeface="Times New Roman" pitchFamily="18" charset="0"/>
                <a:cs typeface="Times New Roman" pitchFamily="18" charset="0"/>
              </a:rPr>
              <a:t>Or residential conflicts</a:t>
            </a:r>
          </a:p>
          <a:p>
            <a:pPr>
              <a:buFont typeface="Wingdings" pitchFamily="2" charset="2"/>
              <a:buChar char="q"/>
            </a:pPr>
            <a:endParaRPr lang="en-US" dirty="0" smtClean="0"/>
          </a:p>
          <a:p>
            <a:pPr>
              <a:buFont typeface="Wingdings" pitchFamily="2" charset="2"/>
              <a:buChar char="q"/>
            </a:pPr>
            <a:endParaRPr lang="en-US" dirty="0" smtClean="0"/>
          </a:p>
        </p:txBody>
      </p:sp>
    </p:spTree>
    <p:extLst>
      <p:ext uri="{BB962C8B-B14F-4D97-AF65-F5344CB8AC3E}">
        <p14:creationId xmlns:p14="http://schemas.microsoft.com/office/powerpoint/2010/main" val="20209141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itchFamily="18" charset="0"/>
                <a:cs typeface="Times New Roman" pitchFamily="18" charset="0"/>
              </a:rPr>
              <a:t>Benefits of responding to mental health issue in correction facilities</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sz="2400" b="1" dirty="0" smtClean="0">
                <a:latin typeface="Times New Roman" pitchFamily="18" charset="0"/>
                <a:cs typeface="Times New Roman" pitchFamily="18" charset="0"/>
              </a:rPr>
              <a:t>For the inmates:</a:t>
            </a:r>
          </a:p>
          <a:p>
            <a:pPr>
              <a:buFont typeface="Wingdings" pitchFamily="2" charset="2"/>
              <a:buChar char="Ø"/>
            </a:pPr>
            <a:r>
              <a:rPr lang="en-US" sz="2400" dirty="0" smtClean="0">
                <a:latin typeface="Times New Roman" pitchFamily="18" charset="0"/>
                <a:cs typeface="Times New Roman" pitchFamily="18" charset="0"/>
              </a:rPr>
              <a:t>Improvement of the quality of their health and life.</a:t>
            </a:r>
            <a:endParaRPr lang="en-US" sz="2400" dirty="0">
              <a:latin typeface="Times New Roman" pitchFamily="18" charset="0"/>
              <a:cs typeface="Times New Roman" pitchFamily="18" charset="0"/>
            </a:endParaRPr>
          </a:p>
          <a:p>
            <a:pPr>
              <a:buFont typeface="Wingdings" pitchFamily="2" charset="2"/>
              <a:buChar char="Ø"/>
            </a:pPr>
            <a:r>
              <a:rPr lang="en-US" sz="2400" dirty="0" smtClean="0">
                <a:latin typeface="Times New Roman" pitchFamily="18" charset="0"/>
                <a:cs typeface="Times New Roman" pitchFamily="18" charset="0"/>
              </a:rPr>
              <a:t>Reduction of stigma and discrimination</a:t>
            </a:r>
          </a:p>
          <a:p>
            <a:pPr>
              <a:buFont typeface="Wingdings" pitchFamily="2" charset="2"/>
              <a:buChar char="Ø"/>
            </a:pPr>
            <a:r>
              <a:rPr lang="en-US" sz="2400" dirty="0" smtClean="0">
                <a:latin typeface="Times New Roman" pitchFamily="18" charset="0"/>
                <a:cs typeface="Times New Roman" pitchFamily="18" charset="0"/>
              </a:rPr>
              <a:t>Their need will be addressed which increases their chances of adapting to the community once they leave prison</a:t>
            </a:r>
          </a:p>
          <a:p>
            <a:pPr>
              <a:buFont typeface="Wingdings" pitchFamily="2" charset="2"/>
              <a:buChar char="Ø"/>
            </a:pPr>
            <a:r>
              <a:rPr lang="en-US" sz="2400" dirty="0" smtClean="0">
                <a:latin typeface="Times New Roman" pitchFamily="18" charset="0"/>
                <a:cs typeface="Times New Roman" pitchFamily="18" charset="0"/>
              </a:rPr>
              <a:t>Reduction of the probability that they will ever return to prison</a:t>
            </a:r>
          </a:p>
        </p:txBody>
      </p:sp>
    </p:spTree>
    <p:extLst>
      <p:ext uri="{BB962C8B-B14F-4D97-AF65-F5344CB8AC3E}">
        <p14:creationId xmlns:p14="http://schemas.microsoft.com/office/powerpoint/2010/main" val="37968125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solidFill>
                  <a:prstClr val="black"/>
                </a:solidFill>
                <a:latin typeface="Times New Roman" pitchFamily="18" charset="0"/>
                <a:cs typeface="Times New Roman" pitchFamily="18" charset="0"/>
              </a:rPr>
              <a:t>Benefits of responding to mental health issue in correction facilities</a:t>
            </a:r>
            <a:endParaRPr lang="en-US" dirty="0"/>
          </a:p>
        </p:txBody>
      </p:sp>
      <p:sp>
        <p:nvSpPr>
          <p:cNvPr id="3" name="Content Placeholder 2"/>
          <p:cNvSpPr>
            <a:spLocks noGrp="1"/>
          </p:cNvSpPr>
          <p:nvPr>
            <p:ph idx="1"/>
          </p:nvPr>
        </p:nvSpPr>
        <p:spPr/>
        <p:txBody>
          <a:bodyPr>
            <a:normAutofit/>
          </a:bodyPr>
          <a:lstStyle/>
          <a:p>
            <a:r>
              <a:rPr lang="en-US" sz="2400" b="1" dirty="0" smtClean="0">
                <a:latin typeface="Times New Roman" pitchFamily="18" charset="0"/>
                <a:cs typeface="Times New Roman" pitchFamily="18" charset="0"/>
              </a:rPr>
              <a:t>For correctional facilities workers:</a:t>
            </a:r>
          </a:p>
          <a:p>
            <a:pPr>
              <a:buFont typeface="Wingdings" pitchFamily="2" charset="2"/>
              <a:buChar char="Ø"/>
            </a:pPr>
            <a:r>
              <a:rPr lang="en-US" sz="2400" dirty="0" smtClean="0">
                <a:latin typeface="Times New Roman" pitchFamily="18" charset="0"/>
                <a:cs typeface="Times New Roman" pitchFamily="18" charset="0"/>
              </a:rPr>
              <a:t>Reduce the difficulties and demands of their working environment</a:t>
            </a:r>
          </a:p>
          <a:p>
            <a:pPr>
              <a:buFont typeface="Wingdings" pitchFamily="2" charset="2"/>
              <a:buChar char="Ø"/>
            </a:pPr>
            <a:r>
              <a:rPr lang="en-US" sz="2400" dirty="0" smtClean="0">
                <a:latin typeface="Times New Roman" pitchFamily="18" charset="0"/>
                <a:cs typeface="Times New Roman" pitchFamily="18" charset="0"/>
              </a:rPr>
              <a:t>Reduced number inmates with unidentified and untreated mental illnesses that demand a lot from the staffs .</a:t>
            </a:r>
          </a:p>
          <a:p>
            <a:pPr>
              <a:buFont typeface="Wingdings" pitchFamily="2" charset="2"/>
              <a:buChar char="Ø"/>
            </a:pPr>
            <a:r>
              <a:rPr lang="en-US" sz="2400" dirty="0" smtClean="0">
                <a:latin typeface="Times New Roman" pitchFamily="18" charset="0"/>
                <a:cs typeface="Times New Roman" pitchFamily="18" charset="0"/>
              </a:rPr>
              <a:t>Establishment of work environments that promote the general morale and emotional health of correctional staffs </a:t>
            </a:r>
          </a:p>
        </p:txBody>
      </p:sp>
    </p:spTree>
    <p:extLst>
      <p:ext uri="{BB962C8B-B14F-4D97-AF65-F5344CB8AC3E}">
        <p14:creationId xmlns:p14="http://schemas.microsoft.com/office/powerpoint/2010/main" val="20033566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solidFill>
                  <a:prstClr val="black"/>
                </a:solidFill>
                <a:latin typeface="Times New Roman" pitchFamily="18" charset="0"/>
                <a:cs typeface="Times New Roman" pitchFamily="18" charset="0"/>
              </a:rPr>
              <a:t>Benefits of responding to mental health issue in correction facilities</a:t>
            </a:r>
            <a:endParaRPr lang="en-US" dirty="0"/>
          </a:p>
        </p:txBody>
      </p:sp>
      <p:sp>
        <p:nvSpPr>
          <p:cNvPr id="3" name="Content Placeholder 2"/>
          <p:cNvSpPr>
            <a:spLocks noGrp="1"/>
          </p:cNvSpPr>
          <p:nvPr>
            <p:ph idx="1"/>
          </p:nvPr>
        </p:nvSpPr>
        <p:spPr/>
        <p:txBody>
          <a:bodyPr>
            <a:normAutofit/>
          </a:bodyPr>
          <a:lstStyle/>
          <a:p>
            <a:r>
              <a:rPr lang="en-US" sz="2400" b="1" dirty="0" smtClean="0">
                <a:latin typeface="Times New Roman" pitchFamily="18" charset="0"/>
                <a:cs typeface="Times New Roman" pitchFamily="18" charset="0"/>
              </a:rPr>
              <a:t>For the community</a:t>
            </a:r>
          </a:p>
          <a:p>
            <a:r>
              <a:rPr lang="en-US" sz="2400" dirty="0" smtClean="0">
                <a:latin typeface="Times New Roman" pitchFamily="18" charset="0"/>
                <a:cs typeface="Times New Roman" pitchFamily="18" charset="0"/>
              </a:rPr>
              <a:t>Reduction of re-offences</a:t>
            </a:r>
          </a:p>
          <a:p>
            <a:r>
              <a:rPr lang="en-US" sz="2400" dirty="0" smtClean="0">
                <a:latin typeface="Times New Roman" pitchFamily="18" charset="0"/>
                <a:cs typeface="Times New Roman" pitchFamily="18" charset="0"/>
              </a:rPr>
              <a:t>Reduced number of people who go back to prison</a:t>
            </a:r>
          </a:p>
          <a:p>
            <a:r>
              <a:rPr lang="en-US" sz="2400" dirty="0" smtClean="0">
                <a:latin typeface="Times New Roman" pitchFamily="18" charset="0"/>
                <a:cs typeface="Times New Roman" pitchFamily="18" charset="0"/>
              </a:rPr>
              <a:t>Prevent mentally sick individuals form going to prison by sending them to rehabilitation centers and offering treatment to them</a:t>
            </a:r>
          </a:p>
          <a:p>
            <a:r>
              <a:rPr lang="en-US" sz="2400" dirty="0" smtClean="0">
                <a:latin typeface="Times New Roman" pitchFamily="18" charset="0"/>
                <a:cs typeface="Times New Roman" pitchFamily="18" charset="0"/>
              </a:rPr>
              <a:t>Reduction of elevated costs of correctional centers.</a:t>
            </a:r>
          </a:p>
        </p:txBody>
      </p:sp>
    </p:spTree>
    <p:extLst>
      <p:ext uri="{BB962C8B-B14F-4D97-AF65-F5344CB8AC3E}">
        <p14:creationId xmlns:p14="http://schemas.microsoft.com/office/powerpoint/2010/main" val="29714609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1994</TotalTime>
  <Words>4882</Words>
  <Application>Microsoft Office PowerPoint</Application>
  <PresentationFormat>On-screen Show (4:3)</PresentationFormat>
  <Paragraphs>319</Paragraphs>
  <Slides>26</Slides>
  <Notes>25</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Apothecary</vt:lpstr>
      <vt:lpstr>Correctional Officers Training On how to Recognize a Need for Inmate Referral to Health Facilities</vt:lpstr>
      <vt:lpstr>Introduction</vt:lpstr>
      <vt:lpstr>Mental Health Role of Correctional Officers</vt:lpstr>
      <vt:lpstr>Mental Health Role of Correctional Officers</vt:lpstr>
      <vt:lpstr>Mental Health Role of Correctional Officers</vt:lpstr>
      <vt:lpstr>The Challenge</vt:lpstr>
      <vt:lpstr>Importance of  the Training for Correctional Officers</vt:lpstr>
      <vt:lpstr>How to Recognize inmates for referrals.</vt:lpstr>
      <vt:lpstr>Importance of CPR</vt:lpstr>
      <vt:lpstr>Types of Emergencies to be Prepared for</vt:lpstr>
      <vt:lpstr>How to Perform CPR</vt:lpstr>
      <vt:lpstr>Safety CPR and Safety Training</vt:lpstr>
      <vt:lpstr>How to Recognize inmates for referrals.</vt:lpstr>
      <vt:lpstr>How to Recognize inmates for referrals.</vt:lpstr>
      <vt:lpstr>How to Recognize inmates for referrals.</vt:lpstr>
      <vt:lpstr>How to Recognize inmates for referrals.</vt:lpstr>
      <vt:lpstr>How to Recognize inmates for referrals.</vt:lpstr>
      <vt:lpstr>How to Recognize inmates for referrals.</vt:lpstr>
      <vt:lpstr>How to Recognize inmates for referrals.</vt:lpstr>
      <vt:lpstr>How to Recognize inmates for referrals</vt:lpstr>
      <vt:lpstr>Steps of making a mental health Referral</vt:lpstr>
      <vt:lpstr>Steps of making a mental health Referral</vt:lpstr>
      <vt:lpstr>Steps of making a mental health Referral</vt:lpstr>
      <vt:lpstr>Benefits of responding to mental health issue in correction facilities</vt:lpstr>
      <vt:lpstr>Benefits of responding to mental health issue in correction facilities</vt:lpstr>
      <vt:lpstr>Benefits of responding to mental health issue in correction facilities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Correctional Officers Training On how to Recognize a Need for Inmate Referral to Health Facilities</dc:title>
  <dc:creator>faith</dc:creator>
  <cp:lastModifiedBy>faith</cp:lastModifiedBy>
  <cp:revision>111</cp:revision>
  <dcterms:created xsi:type="dcterms:W3CDTF">2019-02-07T05:07:49Z</dcterms:created>
  <dcterms:modified xsi:type="dcterms:W3CDTF">2019-02-09T18:12:47Z</dcterms:modified>
</cp:coreProperties>
</file>